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60" r:id="rId4"/>
    <p:sldId id="262" r:id="rId5"/>
    <p:sldId id="264" r:id="rId6"/>
    <p:sldId id="265" r:id="rId7"/>
    <p:sldId id="266" r:id="rId8"/>
    <p:sldId id="272" r:id="rId9"/>
    <p:sldId id="273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94"/>
    <p:restoredTop sz="93239"/>
  </p:normalViewPr>
  <p:slideViewPr>
    <p:cSldViewPr>
      <p:cViewPr varScale="1">
        <p:scale>
          <a:sx n="108" d="100"/>
          <a:sy n="108" d="100"/>
        </p:scale>
        <p:origin x="20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7DBB7-6898-5D47-834B-CAF487C22D78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1498A-4688-D940-86A9-B75758F9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6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1498A-4688-D940-86A9-B75758F97D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1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1498A-4688-D940-86A9-B75758F97D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4866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99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42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5792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8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4204" y="1535113"/>
            <a:ext cx="38138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4204" y="2174875"/>
            <a:ext cx="38138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60032" y="1535113"/>
            <a:ext cx="38267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60032" y="2174875"/>
            <a:ext cx="382676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06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77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34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600" y="1600200"/>
            <a:ext cx="7715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pic>
        <p:nvPicPr>
          <p:cNvPr id="7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..\..\logos\effc_logo (2)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264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undationworld.org.uk/jsp/effc.jsp?lnk=615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hyperlink" Target="http://www.foundationworld.org.uk/jsp/effc.jsp?lnk=614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oundationworld.org.uk/jsp/effc.jsp?lnk=613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://www.foundationworld.org.uk/jsp/effc.jsp?lnk=612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members.jpg"/>
          <p:cNvPicPr>
            <a:picLocks noChangeAspect="1"/>
          </p:cNvPicPr>
          <p:nvPr/>
        </p:nvPicPr>
        <p:blipFill>
          <a:blip r:embed="rId2" cstate="print">
            <a:lum bright="80000" contrast="-45000"/>
          </a:blip>
          <a:stretch>
            <a:fillRect/>
          </a:stretch>
        </p:blipFill>
        <p:spPr>
          <a:xfrm>
            <a:off x="1384419" y="1314917"/>
            <a:ext cx="7134131" cy="35719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7318" y="2130425"/>
            <a:ext cx="7772400" cy="1470025"/>
          </a:xfrm>
        </p:spPr>
        <p:txBody>
          <a:bodyPr>
            <a:normAutofit/>
          </a:bodyPr>
          <a:lstStyle/>
          <a:p>
            <a:r>
              <a:rPr lang="de-DE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European </a:t>
            </a:r>
            <a:r>
              <a:rPr lang="de-DE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Federation</a:t>
            </a:r>
            <a:r>
              <a:rPr lang="de-DE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de-DE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Foundation</a:t>
            </a:r>
            <a:r>
              <a:rPr lang="de-DE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de-DE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de-DE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Contractors</a:t>
            </a:r>
            <a:r>
              <a:rPr lang="de-DE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- EFFC</a:t>
            </a:r>
          </a:p>
        </p:txBody>
      </p:sp>
      <p:pic>
        <p:nvPicPr>
          <p:cNvPr id="3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67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Working Groups</a:t>
            </a: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971599" y="1544682"/>
            <a:ext cx="2304257" cy="4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Technical</a:t>
            </a:r>
          </a:p>
        </p:txBody>
      </p:sp>
      <p:sp>
        <p:nvSpPr>
          <p:cNvPr id="9" name="Rechteck 8"/>
          <p:cNvSpPr/>
          <p:nvPr/>
        </p:nvSpPr>
        <p:spPr>
          <a:xfrm>
            <a:off x="971598" y="2992217"/>
            <a:ext cx="2304257" cy="4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HSE</a:t>
            </a:r>
          </a:p>
        </p:txBody>
      </p:sp>
      <p:sp>
        <p:nvSpPr>
          <p:cNvPr id="10" name="Rechteck 9"/>
          <p:cNvSpPr/>
          <p:nvPr/>
        </p:nvSpPr>
        <p:spPr>
          <a:xfrm>
            <a:off x="975924" y="4437112"/>
            <a:ext cx="2304257" cy="4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Contracts</a:t>
            </a:r>
            <a:endParaRPr lang="de-D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586469" y="1254940"/>
            <a:ext cx="5296942" cy="1008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 / TC 288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 / TC 341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 / TC 104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Concrete Task Group</a:t>
            </a:r>
            <a:endPara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Support </a:t>
            </a:r>
            <a:r>
              <a:rPr lang="de-DE" sz="1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Fluids</a:t>
            </a:r>
            <a:r>
              <a:rPr lang="de-DE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Task Group</a:t>
            </a:r>
          </a:p>
        </p:txBody>
      </p:sp>
      <p:sp>
        <p:nvSpPr>
          <p:cNvPr id="12" name="Rechteck 11"/>
          <p:cNvSpPr/>
          <p:nvPr/>
        </p:nvSpPr>
        <p:spPr>
          <a:xfrm>
            <a:off x="3586469" y="2702475"/>
            <a:ext cx="5296942" cy="1008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Safety Coordination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Checklist Machinery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Risk Assessment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Rig Driver Training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Accident Analysis</a:t>
            </a:r>
          </a:p>
          <a:p>
            <a:pPr algn="ctr"/>
            <a:endParaRPr lang="de-DE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586469" y="4147370"/>
            <a:ext cx="5296942" cy="1008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Condition of Specialist Foundation works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JV Contracts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Dispute Resolution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Managing Complex Geotechnical Works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Sustainability / Carbon Calculator</a:t>
            </a:r>
          </a:p>
          <a:p>
            <a:pPr algn="ctr"/>
            <a:endParaRPr lang="de-DE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8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1056148" y="1484784"/>
            <a:ext cx="1859668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288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3635896" y="1304764"/>
            <a:ext cx="5041280" cy="3708412"/>
            <a:chOff x="3851920" y="1232756"/>
            <a:chExt cx="5041280" cy="3708412"/>
          </a:xfrm>
          <a:solidFill>
            <a:schemeClr val="bg1"/>
          </a:solidFill>
        </p:grpSpPr>
        <p:sp>
          <p:nvSpPr>
            <p:cNvPr id="10" name="Rechteck 9"/>
            <p:cNvSpPr/>
            <p:nvPr/>
          </p:nvSpPr>
          <p:spPr>
            <a:xfrm>
              <a:off x="3851920" y="1232756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1536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851920" y="1520788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1537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3851920" y="1808820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1538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3851920" y="2096852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12063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3851920" y="2384884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12699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3851920" y="2672916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12715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3851920" y="2960948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12716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3851920" y="3248980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14199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3851920" y="3537012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14475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3851920" y="3825044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14490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3851920" y="4113076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14679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3851920" y="4401108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14731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3851920" y="4689140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25237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6012160" y="1232756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Bored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PIles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6012160" y="1520788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Injection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Anchor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6012160" y="1808820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Diaphragm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Wall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6012160" y="2096852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Sheet Pile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6012160" y="2384884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Displacement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Pile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6012160" y="2672916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Injections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6012160" y="2960948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Jet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Grouting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6012160" y="3248980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Micro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PIles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6012160" y="3537012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Reinforced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Earth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6012160" y="3825044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Soil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Nailing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hteck 32"/>
            <p:cNvSpPr/>
            <p:nvPr/>
          </p:nvSpPr>
          <p:spPr>
            <a:xfrm>
              <a:off x="6012160" y="4113076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Deep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Soil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Mixing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6012160" y="4401108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Deep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Vibro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Densification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hteck 34"/>
            <p:cNvSpPr/>
            <p:nvPr/>
          </p:nvSpPr>
          <p:spPr>
            <a:xfrm>
              <a:off x="6012160" y="4689140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Vertical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Drain 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Rechteck 35"/>
          <p:cNvSpPr/>
          <p:nvPr/>
        </p:nvSpPr>
        <p:spPr>
          <a:xfrm>
            <a:off x="1043608" y="5301208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104</a:t>
            </a:r>
          </a:p>
        </p:txBody>
      </p:sp>
      <p:sp>
        <p:nvSpPr>
          <p:cNvPr id="37" name="Rechteck 36"/>
          <p:cNvSpPr/>
          <p:nvPr/>
        </p:nvSpPr>
        <p:spPr>
          <a:xfrm>
            <a:off x="2915816" y="5304161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Concrete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43608" y="5733256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250</a:t>
            </a:r>
          </a:p>
        </p:txBody>
      </p:sp>
      <p:sp>
        <p:nvSpPr>
          <p:cNvPr id="39" name="Rechteck 38"/>
          <p:cNvSpPr/>
          <p:nvPr/>
        </p:nvSpPr>
        <p:spPr>
          <a:xfrm>
            <a:off x="1043608" y="6165304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341</a:t>
            </a:r>
          </a:p>
        </p:txBody>
      </p:sp>
      <p:sp>
        <p:nvSpPr>
          <p:cNvPr id="40" name="Rechteck 39"/>
          <p:cNvSpPr/>
          <p:nvPr/>
        </p:nvSpPr>
        <p:spPr>
          <a:xfrm>
            <a:off x="5004048" y="5301208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396</a:t>
            </a:r>
          </a:p>
        </p:txBody>
      </p:sp>
      <p:sp>
        <p:nvSpPr>
          <p:cNvPr id="41" name="Rechteck 40"/>
          <p:cNvSpPr/>
          <p:nvPr/>
        </p:nvSpPr>
        <p:spPr>
          <a:xfrm>
            <a:off x="6876256" y="5301208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Earth Works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915816" y="5733256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Design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2915816" y="6165304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Geotechn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Testing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6876256" y="5769260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Geosynthetics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5004048" y="5733256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189</a:t>
            </a:r>
          </a:p>
        </p:txBody>
      </p:sp>
      <p:sp>
        <p:nvSpPr>
          <p:cNvPr id="46" name="Rechteck 45"/>
          <p:cNvSpPr/>
          <p:nvPr/>
        </p:nvSpPr>
        <p:spPr>
          <a:xfrm>
            <a:off x="5004048" y="6165304"/>
            <a:ext cx="3744416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Concrete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Task Group</a:t>
            </a:r>
          </a:p>
        </p:txBody>
      </p:sp>
    </p:spTree>
    <p:extLst>
      <p:ext uri="{BB962C8B-B14F-4D97-AF65-F5344CB8AC3E}">
        <p14:creationId xmlns:p14="http://schemas.microsoft.com/office/powerpoint/2010/main" val="297128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HSE</a:t>
            </a: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safe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268760"/>
            <a:ext cx="1071570" cy="107157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3131840" y="2924944"/>
            <a:ext cx="1152128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Health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Safety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Charter</a:t>
            </a:r>
          </a:p>
        </p:txBody>
      </p:sp>
      <p:sp>
        <p:nvSpPr>
          <p:cNvPr id="10" name="Rechteck 9"/>
          <p:cNvSpPr/>
          <p:nvPr/>
        </p:nvSpPr>
        <p:spPr>
          <a:xfrm>
            <a:off x="5112060" y="2898202"/>
            <a:ext cx="1188132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Safety Co-ordination</a:t>
            </a:r>
          </a:p>
        </p:txBody>
      </p:sp>
      <p:sp>
        <p:nvSpPr>
          <p:cNvPr id="11" name="Rechteck 10"/>
          <p:cNvSpPr/>
          <p:nvPr/>
        </p:nvSpPr>
        <p:spPr>
          <a:xfrm>
            <a:off x="6876256" y="2924944"/>
            <a:ext cx="1440160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 site risk assessment</a:t>
            </a:r>
          </a:p>
        </p:txBody>
      </p:sp>
      <p:sp>
        <p:nvSpPr>
          <p:cNvPr id="12" name="Rechteck 11"/>
          <p:cNvSpPr/>
          <p:nvPr/>
        </p:nvSpPr>
        <p:spPr>
          <a:xfrm>
            <a:off x="5148064" y="4725144"/>
            <a:ext cx="1152128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Rig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Driver Training</a:t>
            </a:r>
          </a:p>
        </p:txBody>
      </p:sp>
      <p:sp>
        <p:nvSpPr>
          <p:cNvPr id="13" name="Rechteck 12"/>
          <p:cNvSpPr/>
          <p:nvPr/>
        </p:nvSpPr>
        <p:spPr>
          <a:xfrm>
            <a:off x="3131840" y="4725144"/>
            <a:ext cx="1296144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Certifyling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checking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machinery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4" descr="http://www.foundationworld.org.uk/graphics/tech/top/safet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68760"/>
            <a:ext cx="5544616" cy="11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hteck 14"/>
          <p:cNvSpPr/>
          <p:nvPr/>
        </p:nvSpPr>
        <p:spPr>
          <a:xfrm>
            <a:off x="7020272" y="4746848"/>
            <a:ext cx="1296144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Analysing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Accidents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ontrac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277310"/>
            <a:ext cx="1071570" cy="1071570"/>
          </a:xfrm>
          <a:prstGeom prst="rect">
            <a:avLst/>
          </a:prstGeom>
        </p:spPr>
      </p:pic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444087"/>
              </p:ext>
            </p:extLst>
          </p:nvPr>
        </p:nvGraphicFramePr>
        <p:xfrm>
          <a:off x="2339752" y="1916832"/>
          <a:ext cx="5904656" cy="4647251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679">
                <a:tc>
                  <a:txBody>
                    <a:bodyPr/>
                    <a:lstStyle/>
                    <a:p>
                      <a:br>
                        <a:rPr lang="de-DE" sz="900" dirty="0"/>
                      </a:br>
                      <a:endParaRPr lang="de-DE" sz="9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900"/>
                    </a:p>
                  </a:txBody>
                  <a:tcPr marL="43941" marR="43941" marT="21971" marB="21971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00">
                <a:tc>
                  <a:txBody>
                    <a:bodyPr/>
                    <a:lstStyle/>
                    <a:p>
                      <a:endParaRPr lang="de-DE" sz="9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900"/>
                    </a:p>
                  </a:txBody>
                  <a:tcPr marL="43941" marR="43941" marT="21971" marB="21971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8798"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linkClick r:id="rId5" action="ppaction://hlinkfile"/>
                        </a:rPr>
                        <a:t>Special conditions for specialist foundation works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EFFC has developed standard conditions to cover the special facilities required for foundation work. These eliminate the need to negotiate terms for each contract - saving time and money for both the foundation contractor and the client.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158"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6" action="ppaction://hlinkfile"/>
                        </a:rPr>
                        <a:t>JV contract</a:t>
                      </a:r>
                      <a:br>
                        <a:rPr lang="en-US" sz="1000"/>
                      </a:br>
                      <a:r>
                        <a:rPr lang="en-US" sz="1000"/>
                        <a:t>The European Joint Venture Agreement comprises a standard suite of documents for use where two or more enterprises wish to associate themselves in a Joint Venture.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639">
                <a:tc>
                  <a:txBody>
                    <a:bodyPr/>
                    <a:lstStyle/>
                    <a:p>
                      <a:endParaRPr lang="de-DE" sz="9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linkClick r:id="rId7" action="ppaction://hlinkfile"/>
                        </a:rPr>
                        <a:t>Dispute resolution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EFFC's guide to dispute resolution across Europe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3677"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linkClick r:id="rId8" action="ppaction://hlinkfile"/>
                        </a:rPr>
                        <a:t>The use of on-line bidding for foundation contracts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EFFC believes that online bidding is not usually a suitable procurement method for foundation contracts. It strongly recommends that anyone considering the use of online bidding takes into account the advice contained in this document.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Picture 5" descr="http://www.foundationworld.org.uk/graphics/about/specialcontract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694" y="2736726"/>
            <a:ext cx="836290" cy="83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foundationworld.org.uk/graphics/about/jvcontract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298" y="3645024"/>
            <a:ext cx="852686" cy="85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http://www.foundationworld.org.uk/graphics/about/dispute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694" y="4608934"/>
            <a:ext cx="836290" cy="83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foundationworld.org.uk/graphics/about/onlinebidding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694" y="5545038"/>
            <a:ext cx="836290" cy="83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www.foundationworld.org.uk/graphics/tech/top/commercial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22363"/>
            <a:ext cx="62960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97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members.jpg"/>
          <p:cNvPicPr>
            <a:picLocks noChangeAspect="1"/>
          </p:cNvPicPr>
          <p:nvPr/>
        </p:nvPicPr>
        <p:blipFill>
          <a:blip r:embed="rId2" cstate="print">
            <a:lum bright="80000" contrast="-45000"/>
          </a:blip>
          <a:stretch>
            <a:fillRect/>
          </a:stretch>
        </p:blipFill>
        <p:spPr>
          <a:xfrm>
            <a:off x="1384419" y="1314917"/>
            <a:ext cx="7134131" cy="35719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84418" y="2130425"/>
            <a:ext cx="7004005" cy="1470025"/>
          </a:xfrm>
        </p:spPr>
        <p:txBody>
          <a:bodyPr>
            <a:noAutofit/>
          </a:bodyPr>
          <a:lstStyle/>
          <a:p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The Federation of Foundation Contractors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represents companies in 16 European countries.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Members are Specialist  Foundation Contractors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which are </a:t>
            </a:r>
            <a:r>
              <a:rPr lang="en-US" sz="2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organised</a:t>
            </a: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and represented either through 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National Federations or by a National Coordinator 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representing that country. </a:t>
            </a:r>
          </a:p>
        </p:txBody>
      </p:sp>
      <p:pic>
        <p:nvPicPr>
          <p:cNvPr id="3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86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uppieren 5"/>
          <p:cNvGrpSpPr/>
          <p:nvPr/>
        </p:nvGrpSpPr>
        <p:grpSpPr>
          <a:xfrm>
            <a:off x="1566212" y="1423378"/>
            <a:ext cx="5116578" cy="2005622"/>
            <a:chOff x="1500166" y="1142984"/>
            <a:chExt cx="5214974" cy="2057047"/>
          </a:xfrm>
        </p:grpSpPr>
        <p:sp>
          <p:nvSpPr>
            <p:cNvPr id="9" name="Rechteck 8"/>
            <p:cNvSpPr/>
            <p:nvPr/>
          </p:nvSpPr>
          <p:spPr>
            <a:xfrm>
              <a:off x="1500166" y="1142984"/>
              <a:ext cx="1428760" cy="785818"/>
            </a:xfrm>
            <a:prstGeom prst="rect">
              <a:avLst/>
            </a:prstGeom>
            <a:solidFill>
              <a:srgbClr val="C1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prstClr val="white">
                      <a:lumMod val="50000"/>
                    </a:prstClr>
                  </a:solidFill>
                </a:rPr>
                <a:t>Austria</a:t>
              </a:r>
            </a:p>
            <a:p>
              <a:pPr algn="ctr"/>
              <a:r>
                <a:rPr lang="de-DE" dirty="0">
                  <a:solidFill>
                    <a:prstClr val="white"/>
                  </a:solidFill>
                </a:rPr>
                <a:t>VOEBU, 38</a:t>
              </a:r>
            </a:p>
          </p:txBody>
        </p:sp>
        <p:sp>
          <p:nvSpPr>
            <p:cNvPr id="10" name="Rechteck 9"/>
            <p:cNvSpPr/>
            <p:nvPr/>
          </p:nvSpPr>
          <p:spPr>
            <a:xfrm>
              <a:off x="3357554" y="1142984"/>
              <a:ext cx="1428760" cy="785818"/>
            </a:xfrm>
            <a:prstGeom prst="rect">
              <a:avLst/>
            </a:prstGeom>
            <a:solidFill>
              <a:srgbClr val="C1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err="1">
                  <a:solidFill>
                    <a:prstClr val="white">
                      <a:lumMod val="50000"/>
                    </a:prstClr>
                  </a:solidFill>
                </a:rPr>
                <a:t>Belgium</a:t>
              </a:r>
              <a:endParaRPr lang="de-DE" b="1" dirty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/>
              <a:r>
                <a:rPr lang="de-DE" dirty="0">
                  <a:solidFill>
                    <a:prstClr val="white"/>
                  </a:solidFill>
                </a:rPr>
                <a:t>ABEF, 17</a:t>
              </a:r>
            </a:p>
          </p:txBody>
        </p:sp>
        <p:sp>
          <p:nvSpPr>
            <p:cNvPr id="11" name="Rechteck 10"/>
            <p:cNvSpPr/>
            <p:nvPr/>
          </p:nvSpPr>
          <p:spPr>
            <a:xfrm>
              <a:off x="5286380" y="1142984"/>
              <a:ext cx="1428760" cy="785818"/>
            </a:xfrm>
            <a:prstGeom prst="rect">
              <a:avLst/>
            </a:prstGeom>
            <a:solidFill>
              <a:srgbClr val="C1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prstClr val="white">
                      <a:lumMod val="50000"/>
                    </a:prstClr>
                  </a:solidFill>
                </a:rPr>
                <a:t>Czech Rep.</a:t>
              </a:r>
            </a:p>
            <a:p>
              <a:pPr algn="ctr"/>
              <a:r>
                <a:rPr lang="de-DE" dirty="0">
                  <a:solidFill>
                    <a:prstClr val="white"/>
                  </a:solidFill>
                </a:rPr>
                <a:t>ADSZS, 8 </a:t>
              </a:r>
            </a:p>
          </p:txBody>
        </p:sp>
        <p:sp>
          <p:nvSpPr>
            <p:cNvPr id="12" name="Rechteck 11"/>
            <p:cNvSpPr/>
            <p:nvPr/>
          </p:nvSpPr>
          <p:spPr>
            <a:xfrm>
              <a:off x="1506414" y="2414213"/>
              <a:ext cx="1428760" cy="785818"/>
            </a:xfrm>
            <a:prstGeom prst="rect">
              <a:avLst/>
            </a:prstGeom>
            <a:solidFill>
              <a:srgbClr val="C1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prstClr val="white">
                      <a:lumMod val="50000"/>
                    </a:prstClr>
                  </a:solidFill>
                </a:rPr>
                <a:t>France</a:t>
              </a:r>
            </a:p>
            <a:p>
              <a:pPr algn="ctr"/>
              <a:r>
                <a:rPr lang="de-DE" dirty="0">
                  <a:solidFill>
                    <a:prstClr val="white"/>
                  </a:solidFill>
                </a:rPr>
                <a:t>SOFFONS, 35</a:t>
              </a:r>
            </a:p>
          </p:txBody>
        </p:sp>
      </p:grpSp>
      <p:sp>
        <p:nvSpPr>
          <p:cNvPr id="13" name="Rechteck 12"/>
          <p:cNvSpPr/>
          <p:nvPr/>
        </p:nvSpPr>
        <p:spPr>
          <a:xfrm>
            <a:off x="3388555" y="2593916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Germany</a:t>
            </a:r>
          </a:p>
          <a:p>
            <a:pPr algn="ctr"/>
            <a:r>
              <a:rPr lang="de-DE" dirty="0">
                <a:solidFill>
                  <a:prstClr val="white"/>
                </a:solidFill>
              </a:rPr>
              <a:t>HDB, 45</a:t>
            </a:r>
          </a:p>
        </p:txBody>
      </p:sp>
      <p:sp>
        <p:nvSpPr>
          <p:cNvPr id="14" name="Rechteck 13"/>
          <p:cNvSpPr/>
          <p:nvPr/>
        </p:nvSpPr>
        <p:spPr>
          <a:xfrm>
            <a:off x="5280988" y="2537811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Hungary</a:t>
            </a:r>
            <a:endParaRPr lang="de-DE" b="1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>
                <a:solidFill>
                  <a:prstClr val="white"/>
                </a:solidFill>
              </a:rPr>
              <a:t>AVS, 6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03331" y="2537811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Italy</a:t>
            </a:r>
            <a:endParaRPr lang="de-DE" b="1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>
                <a:solidFill>
                  <a:prstClr val="white"/>
                </a:solidFill>
              </a:rPr>
              <a:t>AIF, 15</a:t>
            </a:r>
          </a:p>
        </p:txBody>
      </p:sp>
      <p:sp>
        <p:nvSpPr>
          <p:cNvPr id="16" name="Rechteck 15"/>
          <p:cNvSpPr/>
          <p:nvPr/>
        </p:nvSpPr>
        <p:spPr>
          <a:xfrm>
            <a:off x="1566212" y="3791548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Netherlands</a:t>
            </a:r>
          </a:p>
          <a:p>
            <a:pPr algn="ctr"/>
            <a:r>
              <a:rPr lang="de-DE" dirty="0">
                <a:solidFill>
                  <a:prstClr val="white"/>
                </a:solidFill>
              </a:rPr>
              <a:t>NVAF, 68</a:t>
            </a:r>
          </a:p>
        </p:txBody>
      </p:sp>
      <p:sp>
        <p:nvSpPr>
          <p:cNvPr id="17" name="Rechteck 16"/>
          <p:cNvSpPr/>
          <p:nvPr/>
        </p:nvSpPr>
        <p:spPr>
          <a:xfrm>
            <a:off x="3388555" y="3791548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Poland</a:t>
            </a:r>
            <a:endParaRPr lang="de-DE" b="1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>
                <a:solidFill>
                  <a:prstClr val="white"/>
                </a:solidFill>
              </a:rPr>
              <a:t>PZWFS, 19</a:t>
            </a:r>
          </a:p>
        </p:txBody>
      </p:sp>
      <p:sp>
        <p:nvSpPr>
          <p:cNvPr id="18" name="Rechteck 17"/>
          <p:cNvSpPr/>
          <p:nvPr/>
        </p:nvSpPr>
        <p:spPr>
          <a:xfrm>
            <a:off x="5280988" y="3791548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Portugal</a:t>
            </a:r>
          </a:p>
          <a:p>
            <a:pPr algn="ctr"/>
            <a:r>
              <a:rPr lang="de-DE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9" name="Rechteck 18"/>
          <p:cNvSpPr/>
          <p:nvPr/>
        </p:nvSpPr>
        <p:spPr>
          <a:xfrm>
            <a:off x="7103331" y="3791548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Romania,</a:t>
            </a:r>
          </a:p>
          <a:p>
            <a:pPr algn="ctr"/>
            <a:r>
              <a:rPr lang="de-DE" b="1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20" name="Rechteck 19"/>
          <p:cNvSpPr/>
          <p:nvPr/>
        </p:nvSpPr>
        <p:spPr>
          <a:xfrm>
            <a:off x="1566212" y="5045285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Spain</a:t>
            </a:r>
          </a:p>
          <a:p>
            <a:pPr algn="ctr"/>
            <a:r>
              <a:rPr lang="de-DE" dirty="0">
                <a:solidFill>
                  <a:prstClr val="white"/>
                </a:solidFill>
              </a:rPr>
              <a:t>AETESS, 6</a:t>
            </a:r>
          </a:p>
        </p:txBody>
      </p:sp>
      <p:sp>
        <p:nvSpPr>
          <p:cNvPr id="21" name="Rechteck 20"/>
          <p:cNvSpPr/>
          <p:nvPr/>
        </p:nvSpPr>
        <p:spPr>
          <a:xfrm>
            <a:off x="3388555" y="5045285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Sweden</a:t>
            </a:r>
            <a:endParaRPr lang="de-DE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>
                <a:solidFill>
                  <a:prstClr val="white"/>
                </a:solidFill>
              </a:rPr>
              <a:t>SAFE, 23</a:t>
            </a:r>
          </a:p>
        </p:txBody>
      </p:sp>
      <p:sp>
        <p:nvSpPr>
          <p:cNvPr id="22" name="Rechteck 21"/>
          <p:cNvSpPr/>
          <p:nvPr/>
        </p:nvSpPr>
        <p:spPr>
          <a:xfrm>
            <a:off x="5280988" y="5045285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prstClr val="white">
                    <a:lumMod val="50000"/>
                  </a:prstClr>
                </a:solidFill>
              </a:rPr>
              <a:t>Switzerland</a:t>
            </a:r>
            <a:endParaRPr lang="de-DE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>
                <a:solidFill>
                  <a:prstClr val="white"/>
                </a:solidFill>
              </a:rPr>
              <a:t>Infra, 37</a:t>
            </a:r>
          </a:p>
        </p:txBody>
      </p:sp>
      <p:sp>
        <p:nvSpPr>
          <p:cNvPr id="23" name="Rechteck 22"/>
          <p:cNvSpPr/>
          <p:nvPr/>
        </p:nvSpPr>
        <p:spPr>
          <a:xfrm>
            <a:off x="7103331" y="5045285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UK</a:t>
            </a:r>
          </a:p>
          <a:p>
            <a:pPr algn="ctr"/>
            <a:r>
              <a:rPr lang="de-DE" dirty="0">
                <a:solidFill>
                  <a:prstClr val="white"/>
                </a:solidFill>
              </a:rPr>
              <a:t>FPS, 19</a:t>
            </a:r>
          </a:p>
        </p:txBody>
      </p:sp>
      <p:sp>
        <p:nvSpPr>
          <p:cNvPr id="24" name="Rechteck 23"/>
          <p:cNvSpPr/>
          <p:nvPr/>
        </p:nvSpPr>
        <p:spPr>
          <a:xfrm>
            <a:off x="7075911" y="1423377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Denmark</a:t>
            </a:r>
          </a:p>
          <a:p>
            <a:pPr algn="ctr"/>
            <a:r>
              <a:rPr lang="de-DE" b="1" dirty="0">
                <a:solidFill>
                  <a:prstClr val="white"/>
                </a:solidFill>
              </a:rPr>
              <a:t> 3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906402" y="5949280"/>
            <a:ext cx="2698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Total:        16 Federations</a:t>
            </a:r>
          </a:p>
          <a:p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appr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	350 Contractors</a:t>
            </a:r>
          </a:p>
        </p:txBody>
      </p:sp>
    </p:spTree>
    <p:extLst>
      <p:ext uri="{BB962C8B-B14F-4D97-AF65-F5344CB8AC3E}">
        <p14:creationId xmlns:p14="http://schemas.microsoft.com/office/powerpoint/2010/main" val="271967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1259631" y="332656"/>
            <a:ext cx="2304257" cy="4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Mission </a:t>
            </a: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214446" y="3068960"/>
            <a:ext cx="76787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Mission shall be achieved by:</a:t>
            </a:r>
          </a:p>
          <a:p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Improve standards of workmanship, technical competence,   safety and innovation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Create and maintain an effective networking amongst the Members of  the Federation and  with its Stakeholders   </a:t>
            </a:r>
          </a:p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Express the point of view of its members with the European  Commission,  Authorities, Professional Institutions and other Federations and  Third Parties</a:t>
            </a:r>
          </a:p>
        </p:txBody>
      </p:sp>
      <p:sp>
        <p:nvSpPr>
          <p:cNvPr id="10" name="Rechteck 9"/>
          <p:cNvSpPr/>
          <p:nvPr/>
        </p:nvSpPr>
        <p:spPr>
          <a:xfrm>
            <a:off x="1259630" y="2348880"/>
            <a:ext cx="2304257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Objectives</a:t>
            </a:r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259631" y="980728"/>
            <a:ext cx="7633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Promote the common interest of  the Members  of the  Federation  to achieve a high professional standing of Special Foundations in Europe</a:t>
            </a:r>
          </a:p>
        </p:txBody>
      </p:sp>
    </p:spTree>
    <p:extLst>
      <p:ext uri="{BB962C8B-B14F-4D97-AF65-F5344CB8AC3E}">
        <p14:creationId xmlns:p14="http://schemas.microsoft.com/office/powerpoint/2010/main" val="150980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Presidents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271640" y="1232264"/>
            <a:ext cx="7116783" cy="595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1989 – 1992	UK		P. Thornton</a:t>
            </a: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1992 – 1994	France		J.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Benatar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1994 – 1997	Germany		P.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Arz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1997 – 1999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Italy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G.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Trevisani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1999 – 2001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Greece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G.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Matras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2001 – 2003	UK		D. Sherwood</a:t>
            </a: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2003 – 2005	Germany		M. Stocker</a:t>
            </a: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2005 – 2007	France		P.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Runacher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2007 – 2009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Netherlands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P. De Kort</a:t>
            </a: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2009 – 2011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Belgium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M.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Bottieau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2011 – 2013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Italy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S.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Trevisani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2013 – 2015	UK		C.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Primett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2015 – 2017	Germany		H.-J. Bliss</a:t>
            </a: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2017 – 2019	Spain		J. Candela</a:t>
            </a:r>
          </a:p>
          <a:p>
            <a:pPr>
              <a:lnSpc>
                <a:spcPct val="150000"/>
              </a:lnSpc>
            </a:pP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Officers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249777" y="1052736"/>
            <a:ext cx="43303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President:</a:t>
            </a:r>
            <a:b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 Candela, AETESS  (Es)</a:t>
            </a:r>
          </a:p>
          <a:p>
            <a:endParaRPr lang="de-D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</a:t>
            </a:r>
            <a:r>
              <a:rPr lang="de-DE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Olivier Peter, SOFFONS (F)</a:t>
            </a:r>
          </a:p>
          <a:p>
            <a:b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 </a:t>
            </a:r>
            <a:r>
              <a:rPr lang="de-DE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</a:t>
            </a:r>
            <a:r>
              <a:rPr 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Acerbi</a:t>
            </a:r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AIF (I)</a:t>
            </a:r>
          </a:p>
          <a:p>
            <a:endParaRPr lang="de-D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de-DE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Officers</a:t>
            </a: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Andreas </a:t>
            </a:r>
            <a:r>
              <a:rPr 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Körbler</a:t>
            </a:r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VÖBU (Au)</a:t>
            </a:r>
          </a:p>
          <a:p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</a:t>
            </a:r>
            <a:r>
              <a:rPr 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Blower</a:t>
            </a:r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FPS (UK)</a:t>
            </a:r>
          </a:p>
          <a:p>
            <a:endParaRPr lang="de-D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 Past President:</a:t>
            </a:r>
            <a:b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Hans-Joachim Bliss, HDB (G) </a:t>
            </a:r>
          </a:p>
          <a:p>
            <a:endParaRPr lang="de-D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Executive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259632" y="1268760"/>
            <a:ext cx="734481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Austria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Hungary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Romania	</a:t>
            </a:r>
            <a:b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 E Falk			Mr. B. </a:t>
            </a:r>
            <a:r>
              <a:rPr lang="de-DE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Gombos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C. Vazquez</a:t>
            </a:r>
            <a:b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VÖBU			AVS			ARCF</a:t>
            </a:r>
          </a:p>
          <a:p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Belgium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Italy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Spain</a:t>
            </a:r>
          </a:p>
          <a:p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 M </a:t>
            </a:r>
            <a:r>
              <a:rPr lang="de-DE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Bottiau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A. </a:t>
            </a:r>
            <a:r>
              <a:rPr lang="de-DE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Acerbi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J. Candela</a:t>
            </a:r>
          </a:p>
          <a:p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ABEF			AIF			AETESS</a:t>
            </a:r>
          </a:p>
          <a:p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Czech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Republic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Netherlands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Sweden</a:t>
            </a:r>
            <a:b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Mr. J. </a:t>
            </a:r>
            <a:r>
              <a:rPr lang="de-DE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Ricica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J </a:t>
            </a:r>
            <a:r>
              <a:rPr lang="de-DE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Estié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P. Land</a:t>
            </a:r>
            <a:b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DDSZS.			NVAF			SAFE</a:t>
            </a:r>
          </a:p>
          <a:p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Denmark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Poland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Switzerland</a:t>
            </a:r>
            <a:b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Mr. S. </a:t>
            </a:r>
            <a:r>
              <a:rPr lang="de-DE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Weiss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P. Nowak		Mr. D Lukic</a:t>
            </a:r>
          </a:p>
          <a:p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PZWFS 			</a:t>
            </a:r>
            <a:r>
              <a:rPr lang="de-DE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Infra</a:t>
            </a:r>
            <a:endParaRPr lang="de-DE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France			</a:t>
            </a:r>
          </a:p>
          <a:p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Mr. O. Peter 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Portugal			United </a:t>
            </a:r>
            <a:r>
              <a:rPr lang="de-DE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Kingdom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SOFFONS 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Mr. I. Rosa 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Martin </a:t>
            </a:r>
            <a:r>
              <a:rPr lang="de-DE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Blower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		FPS</a:t>
            </a:r>
          </a:p>
          <a:p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Germany</a:t>
            </a:r>
            <a:b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Mr. U. </a:t>
            </a:r>
            <a:r>
              <a:rPr lang="de-DE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Hinzmann</a:t>
            </a:r>
            <a:b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HDB</a:t>
            </a:r>
          </a:p>
          <a:p>
            <a:endParaRPr lang="de-DE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Code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1249786" y="1052736"/>
            <a:ext cx="778671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Standards of </a:t>
            </a:r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Behaviour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agreed by the EFFC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statement of Standards of </a:t>
            </a:r>
            <a:r>
              <a:rPr lang="en-US" sz="1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Behaviour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has been developed and adopted by the EFFC. Each National Federation or Group is requested to consider and adopt this Standard.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National Federations or Groups are requested to recommend the Statement to their individual corporate Members for adoption, at an individual level in their market place.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Ethics cannot be enforced. A high ethical standard is a target to be aspired to and worked towards in the improvement of our market place. </a:t>
            </a:r>
          </a:p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A. Key values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company undertakes: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show integrity towards public and/or private clients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observe all relevant legislation and regulations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 to participate in price fixing or securing contracts to the disadvantage of the public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make no payments to clients directly or indirectly related to a contract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demonstrate honesty and transparency in pricing, in drawing up contracts and in preparing invoices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reject illegal employment practices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….. </a:t>
            </a:r>
          </a:p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B. Customer satisfaction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company undertakes to </a:t>
            </a:r>
            <a:r>
              <a:rPr lang="en-US" sz="1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endeavour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ensure: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on-time delivery of contracted services tailored to the customer's needs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honesty and frankness in all phases of construction </a:t>
            </a:r>
          </a:p>
          <a:p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…..</a:t>
            </a:r>
          </a:p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 Job satisfaction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company undertakes to: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give employee safety top priority on the construction site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 training to employees at all levels of the company </a:t>
            </a:r>
          </a:p>
          <a:p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…..</a:t>
            </a:r>
          </a:p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D. Environmental protection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company undertakes to: </a:t>
            </a:r>
          </a:p>
          <a:p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encourage the development and application of environmentally friendly </a:t>
            </a:r>
          </a:p>
        </p:txBody>
      </p:sp>
    </p:spTree>
    <p:extLst>
      <p:ext uri="{BB962C8B-B14F-4D97-AF65-F5344CB8AC3E}">
        <p14:creationId xmlns:p14="http://schemas.microsoft.com/office/powerpoint/2010/main" val="118197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1249786" y="1052736"/>
            <a:ext cx="778671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Introduction </a:t>
            </a:r>
          </a:p>
          <a:p>
            <a:pPr marL="174625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Sustainable development is development that meets the needs of the present without compromising the ability of future generations to meet their own needs.   </a:t>
            </a:r>
          </a:p>
          <a:p>
            <a:pPr marL="174625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EFFC further defines Sustainable Development as:-</a:t>
            </a:r>
          </a:p>
          <a:p>
            <a:pPr marL="174625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Maintenance of a healthy economic environment; prudent use of natural resources; social progress which recognizes the needs of all people; and effective protection of the environment.</a:t>
            </a:r>
          </a:p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The Principles</a:t>
            </a:r>
          </a:p>
          <a:p>
            <a:pPr marL="261938" indent="-87313"/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Consider and promote sustainability in its broad social, economic and environmental context   in all aspects of foundation industry related activity</a:t>
            </a:r>
          </a:p>
          <a:p>
            <a:pPr marL="174625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Develop opportunities to make positive contributions to the environment</a:t>
            </a:r>
          </a:p>
          <a:p>
            <a:pPr marL="261938" indent="-87313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Promote the elements required for foundation industry stakeholders to engage in productive work, the creation of wealth and a good quality of life for all</a:t>
            </a:r>
          </a:p>
          <a:p>
            <a:pPr marL="261938" indent="-87313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Promote good safety, health and well-being combined with personal development throughout the foundation industry</a:t>
            </a:r>
          </a:p>
          <a:p>
            <a:pPr marL="174625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Adopt measures and processes to prevent adverse environmental impacts</a:t>
            </a:r>
          </a:p>
          <a:p>
            <a:pPr marL="174625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  EFFC Commitments</a:t>
            </a:r>
          </a:p>
          <a:p>
            <a:pPr marL="261938" indent="-87313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Commitments are divided into three sections:-</a:t>
            </a:r>
          </a:p>
          <a:p>
            <a:pPr marL="261938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61938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A.	The Environment</a:t>
            </a:r>
          </a:p>
          <a:p>
            <a:pPr marL="261938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B.	Stakeholders</a:t>
            </a:r>
          </a:p>
          <a:p>
            <a:pPr marL="261938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	The Marketplace</a:t>
            </a:r>
          </a:p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77484"/>
      </p:ext>
    </p:extLst>
  </p:cSld>
  <p:clrMapOvr>
    <a:masterClrMapping/>
  </p:clrMapOvr>
</p:sld>
</file>

<file path=ppt/theme/theme1.xml><?xml version="1.0" encoding="utf-8"?>
<a:theme xmlns:a="http://schemas.openxmlformats.org/drawingml/2006/main" name="EFFC_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EFFC_template</Template>
  <TotalTime>21</TotalTime>
  <Words>788</Words>
  <Application>Microsoft Macintosh PowerPoint</Application>
  <PresentationFormat>On-screen Show (4:3)</PresentationFormat>
  <Paragraphs>210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EFFC_template</vt:lpstr>
      <vt:lpstr>European Federation of Foundation  Contractors - EFFC</vt:lpstr>
      <vt:lpstr>The Federation of Foundation Contractors represents companies in 16 European countries. Members are Specialist  Foundation Contractors which are organised and represented either through  National Federations or by a National Coordinator  representing that country. </vt:lpstr>
      <vt:lpstr>Members</vt:lpstr>
      <vt:lpstr>PowerPoint Presentation</vt:lpstr>
      <vt:lpstr>Presidents</vt:lpstr>
      <vt:lpstr>Officers</vt:lpstr>
      <vt:lpstr>Executive Committee</vt:lpstr>
      <vt:lpstr>Code of Conduct</vt:lpstr>
      <vt:lpstr>Sustainability</vt:lpstr>
      <vt:lpstr>Working Groups</vt:lpstr>
      <vt:lpstr>Technical</vt:lpstr>
      <vt:lpstr>HSE</vt:lpstr>
      <vt:lpstr>Contracts</vt:lpstr>
    </vt:vector>
  </TitlesOfParts>
  <Company>BAUER AG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Federation of Foundation  Contractors - EFFC</dc:title>
  <dc:creator>Matschiner Manuela</dc:creator>
  <cp:lastModifiedBy>Ciaran Jennings</cp:lastModifiedBy>
  <cp:revision>19</cp:revision>
  <dcterms:created xsi:type="dcterms:W3CDTF">2015-06-22T12:06:05Z</dcterms:created>
  <dcterms:modified xsi:type="dcterms:W3CDTF">2018-04-16T09:52:06Z</dcterms:modified>
</cp:coreProperties>
</file>