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1" r:id="rId9"/>
    <p:sldId id="273" r:id="rId10"/>
    <p:sldId id="263" r:id="rId11"/>
    <p:sldId id="275" r:id="rId12"/>
    <p:sldId id="274" r:id="rId13"/>
    <p:sldId id="272" r:id="rId14"/>
    <p:sldId id="276" r:id="rId15"/>
    <p:sldId id="277" r:id="rId16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Jennings" initials="D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66"/>
    <a:srgbClr val="CCFFCC"/>
    <a:srgbClr val="274CA4"/>
    <a:srgbClr val="004477"/>
    <a:srgbClr val="FFFFCC"/>
    <a:srgbClr val="C1BDD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F069EF5C-B874-44B7-8F53-74E8C810C3DD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1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0E470E46-CCEA-48B7-AD17-37FA73F6E0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21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0E46-CCEA-48B7-AD17-37FA73F6E04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0E46-CCEA-48B7-AD17-37FA73F6E048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0E46-CCEA-48B7-AD17-37FA73F6E048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36D8-50D3-4287-955E-CFE0B541C793}" type="datetimeFigureOut">
              <a:rPr lang="de-DE" smtClean="0"/>
              <a:pPr/>
              <a:t>11.07.2017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ADE4-A549-48F5-B614-EB84520CC1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hyperlink" Target="http://www.foundationworld.org.uk/jsp/effc.jsp?lnk=615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undationworld.org.uk/jsp/effc.jsp?lnk=614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www.foundationworld.org.uk/jsp/effc.jsp?lnk=613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www.foundationworld.org.uk/jsp/effc.jsp?lnk=612" TargetMode="Externa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hyperlink" Target="http://www.effc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members.jpg"/>
          <p:cNvPicPr>
            <a:picLocks noChangeAspect="1"/>
          </p:cNvPicPr>
          <p:nvPr/>
        </p:nvPicPr>
        <p:blipFill>
          <a:blip r:embed="rId3" cstate="print">
            <a:lum bright="80000" contrast="-45000"/>
          </a:blip>
          <a:stretch>
            <a:fillRect/>
          </a:stretch>
        </p:blipFill>
        <p:spPr>
          <a:xfrm>
            <a:off x="1384419" y="1314917"/>
            <a:ext cx="7134131" cy="35719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7318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European </a:t>
            </a:r>
            <a:r>
              <a:rPr lang="de-DE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Federation</a:t>
            </a: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b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Foundation</a:t>
            </a: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Contractors</a:t>
            </a: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EFFC</a:t>
            </a:r>
            <a:endParaRPr lang="de-DE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20272" y="55172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June 2017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619672" y="4725144"/>
            <a:ext cx="1296144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Tool Box Talks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259632" y="332656"/>
            <a:ext cx="2376264" cy="403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HSE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safe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268760"/>
            <a:ext cx="1071570" cy="107157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131840" y="2924944"/>
            <a:ext cx="1152128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Charter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12060" y="2898202"/>
            <a:ext cx="1188132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Safety Co-ordination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876256" y="2924944"/>
            <a:ext cx="1440160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site risk assessment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148064" y="4725144"/>
            <a:ext cx="1152128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Rig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Driver Training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131840" y="4725144"/>
            <a:ext cx="1296144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Certifyling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checking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machinery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 descr="http://www.foundationworld.org.uk/graphics/tech/top/safe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5544616" cy="11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7020272" y="4746848"/>
            <a:ext cx="1296144" cy="1058416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  <a:alpha val="50000"/>
                  <a:lumMod val="75000"/>
                  <a:lumOff val="2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Analysing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Accidents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79167"/>
            <a:ext cx="4096915" cy="22179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6" y="3904003"/>
            <a:ext cx="4716016" cy="292480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0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259632" y="332656"/>
            <a:ext cx="2376264" cy="403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Contracts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contra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277310"/>
            <a:ext cx="1071570" cy="107157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56"/>
              </p:ext>
            </p:extLst>
          </p:nvPr>
        </p:nvGraphicFramePr>
        <p:xfrm>
          <a:off x="2339752" y="1916832"/>
          <a:ext cx="5516116" cy="4647251"/>
        </p:xfrm>
        <a:graphic>
          <a:graphicData uri="http://schemas.openxmlformats.org/drawingml/2006/table">
            <a:tbl>
              <a:tblPr/>
              <a:tblGrid>
                <a:gridCol w="2758058"/>
                <a:gridCol w="2758058"/>
              </a:tblGrid>
              <a:tr h="280679">
                <a:tc>
                  <a:txBody>
                    <a:bodyPr/>
                    <a:lstStyle/>
                    <a:p>
                      <a:r>
                        <a:rPr lang="de-DE" sz="900" dirty="0"/>
                        <a:t/>
                      </a:r>
                      <a:br>
                        <a:rPr lang="de-DE" sz="900" dirty="0"/>
                      </a:br>
                      <a:endParaRPr lang="de-DE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43941" marR="43941" marT="21971" marB="21971">
                    <a:lnL>
                      <a:noFill/>
                    </a:lnL>
                  </a:tcPr>
                </a:tc>
              </a:tr>
              <a:tr h="185300"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43941" marR="43941" marT="21971" marB="21971">
                    <a:lnL>
                      <a:noFill/>
                    </a:lnL>
                  </a:tcPr>
                </a:tc>
              </a:tr>
              <a:tr h="1348798"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4" action="ppaction://hlinkfile"/>
                        </a:rPr>
                        <a:t>Special conditions for specialist foundation works</a:t>
                      </a: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>EFFC has developed standard conditions to cover the special facilities required for foundation work. These eliminate the need to negotiate terms for each contract - saving time and money for both the foundation contractor and the client.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944158"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hlinkClick r:id="rId5" action="ppaction://hlinkfile"/>
                        </a:rPr>
                        <a:t>JV contract</a:t>
                      </a:r>
                      <a:r>
                        <a:rPr lang="en-US" sz="900"/>
                        <a:t/>
                      </a:r>
                      <a:br>
                        <a:rPr lang="en-US" sz="900"/>
                      </a:br>
                      <a:r>
                        <a:rPr lang="en-US" sz="900"/>
                        <a:t>The European Joint Venture Agreement comprises a standard suite of documents for use where two or more enterprises wish to associate themselves in a Joint Venture.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639">
                <a:tc>
                  <a:txBody>
                    <a:bodyPr/>
                    <a:lstStyle/>
                    <a:p>
                      <a:endParaRPr lang="de-DE" sz="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6" action="ppaction://hlinkfile"/>
                        </a:rPr>
                        <a:t>Dispute resolution</a:t>
                      </a:r>
                      <a:r>
                        <a:rPr lang="en-US" sz="900" dirty="0"/>
                        <a:t/>
                      </a:r>
                      <a:br>
                        <a:rPr lang="en-US" sz="900" dirty="0"/>
                      </a:br>
                      <a:r>
                        <a:rPr lang="en-US" sz="900" dirty="0"/>
                        <a:t>EFFC's guide to dispute resolution across Europe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677"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linkClick r:id="rId7" action="ppaction://hlinkfile"/>
                        </a:rPr>
                        <a:t>The use of on-line bidding for foundation contracts</a:t>
                      </a:r>
                      <a:r>
                        <a:rPr lang="en-US" sz="900" dirty="0"/>
                        <a:t/>
                      </a:r>
                      <a:br>
                        <a:rPr lang="en-US" sz="900" dirty="0"/>
                      </a:br>
                      <a:r>
                        <a:rPr lang="en-US" sz="900" dirty="0"/>
                        <a:t>EFFC believes that online bidding is not usually a suitable procurement method for foundation contracts. It strongly recommends that anyone considering the use of online bidding takes into account the advice contained in this document.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http://www.foundationworld.org.uk/graphics/about/specialcontr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94" y="2736726"/>
            <a:ext cx="836290" cy="8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undationworld.org.uk/graphics/about/jvcontrac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8" y="3645024"/>
            <a:ext cx="852686" cy="8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foundationworld.org.uk/graphics/about/disput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94" y="4608934"/>
            <a:ext cx="836290" cy="8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oundationworld.org.uk/graphics/about/onlinebiddi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94" y="5545038"/>
            <a:ext cx="836290" cy="8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undationworld.org.uk/graphics/tech/top/commercia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2363"/>
            <a:ext cx="62960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57290" y="1052736"/>
            <a:ext cx="778671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Standards of </a:t>
            </a:r>
            <a:r>
              <a:rPr lang="en-US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agreed by the EFFC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statement of Standards of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has been developed and adopted by the EFFC. Each National Federation or Group is requested to consider and adopt this Standard.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National Federations or Groups are requested to recommend the Statement to their individual corporate Members for adoption, at an individual level in their market place.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Ethics cannot be enforced. A high ethical standard is a target to be aspired to and worked towards in the improvement of our market place. 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Key values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company undertakes: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show integrity towards public and/or private clients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observe all relevant legislation and regulations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to participate in price fixing or securing contracts to the disadvantage of the public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make no payments to clients directly or indirectly related to a contract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demonstrate honesty and transparency in pricing, in drawing up contracts and in preparing invoices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reject illegal employment practices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….. 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Customer satisfaction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company undertakes to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endeavour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ensure: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on-time delivery of contracted services tailored to the customer's needs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honesty and frankness in all phases of construction </a:t>
            </a:r>
          </a:p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…..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Job satisfaction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company undertakes to: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 employee safety top priority on the construction site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training to employees at all levels of the company </a:t>
            </a:r>
          </a:p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…..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Environmental protection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company undertakes to: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encourage the development and application of environmentally friendly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2" y="337786"/>
            <a:ext cx="2664296" cy="426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Code </a:t>
            </a:r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2" y="332656"/>
            <a:ext cx="1872208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Sustainability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86184" y="908720"/>
            <a:ext cx="7778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  <a:p>
            <a:r>
              <a:rPr lang="de-DE" b="1" dirty="0" smtClean="0">
                <a:solidFill>
                  <a:prstClr val="black"/>
                </a:solidFill>
              </a:rPr>
              <a:t>The </a:t>
            </a:r>
            <a:r>
              <a:rPr lang="de-DE" b="1" dirty="0" err="1">
                <a:solidFill>
                  <a:prstClr val="black"/>
                </a:solidFill>
              </a:rPr>
              <a:t>Principles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Consider </a:t>
            </a:r>
            <a:r>
              <a:rPr lang="en-US" dirty="0">
                <a:solidFill>
                  <a:prstClr val="black"/>
                </a:solidFill>
              </a:rPr>
              <a:t>and promote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  <a:r>
              <a:rPr lang="en-US" dirty="0">
                <a:solidFill>
                  <a:prstClr val="black"/>
                </a:solidFill>
              </a:rPr>
              <a:t>in its broad social, economic and environmental context in all aspects of foundation industry related activity. 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u="sng" dirty="0">
                <a:solidFill>
                  <a:prstClr val="black"/>
                </a:solidFill>
              </a:rPr>
              <a:t>Environment</a:t>
            </a:r>
            <a:r>
              <a:rPr lang="de-DE" dirty="0">
                <a:solidFill>
                  <a:prstClr val="black"/>
                </a:solidFill>
              </a:rPr>
              <a:t>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Develop </a:t>
            </a:r>
            <a:r>
              <a:rPr lang="en-US" dirty="0">
                <a:solidFill>
                  <a:prstClr val="black"/>
                </a:solidFill>
              </a:rPr>
              <a:t>opportunities to make positive contributions to the environment;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Adopt </a:t>
            </a:r>
            <a:r>
              <a:rPr lang="en-US" dirty="0">
                <a:solidFill>
                  <a:prstClr val="black"/>
                </a:solidFill>
              </a:rPr>
              <a:t>measures and processes to prevent adverse environmental impacts. 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u="sng" dirty="0" err="1">
                <a:solidFill>
                  <a:prstClr val="black"/>
                </a:solidFill>
              </a:rPr>
              <a:t>Social</a:t>
            </a:r>
            <a:r>
              <a:rPr lang="de-DE" u="sng" dirty="0">
                <a:solidFill>
                  <a:prstClr val="black"/>
                </a:solidFill>
              </a:rPr>
              <a:t> </a:t>
            </a:r>
            <a:r>
              <a:rPr lang="de-DE" u="sng" dirty="0" err="1">
                <a:solidFill>
                  <a:prstClr val="black"/>
                </a:solidFill>
              </a:rPr>
              <a:t>Responsibility</a:t>
            </a:r>
            <a:r>
              <a:rPr lang="de-DE" u="sng" dirty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Promote </a:t>
            </a:r>
            <a:r>
              <a:rPr lang="en-US" dirty="0">
                <a:solidFill>
                  <a:prstClr val="black"/>
                </a:solidFill>
              </a:rPr>
              <a:t>the elements required for foundation industry stakeholders to engage in productive work, the creation of wealth and a good quality of life for all;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Promote </a:t>
            </a:r>
            <a:r>
              <a:rPr lang="en-US" dirty="0">
                <a:solidFill>
                  <a:prstClr val="black"/>
                </a:solidFill>
              </a:rPr>
              <a:t>good safety, health and well-being combined with personal development throughout the foundation industry. 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u="sng" dirty="0">
                <a:solidFill>
                  <a:prstClr val="black"/>
                </a:solidFill>
              </a:rPr>
              <a:t>The Market </a:t>
            </a:r>
            <a:endParaRPr lang="de-DE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Adopt </a:t>
            </a:r>
            <a:r>
              <a:rPr lang="en-US" dirty="0">
                <a:solidFill>
                  <a:prstClr val="black"/>
                </a:solidFill>
              </a:rPr>
              <a:t>sound business ethics by embracing and implementing the EFFC 'Standards of </a:t>
            </a:r>
            <a:r>
              <a:rPr lang="en-US" dirty="0" err="1">
                <a:solidFill>
                  <a:prstClr val="black"/>
                </a:solidFill>
              </a:rPr>
              <a:t>Behaviour</a:t>
            </a:r>
            <a:r>
              <a:rPr lang="en-US" dirty="0">
                <a:solidFill>
                  <a:prstClr val="black"/>
                </a:solidFill>
              </a:rPr>
              <a:t>';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Promote </a:t>
            </a:r>
            <a:r>
              <a:rPr lang="en-US" dirty="0">
                <a:solidFill>
                  <a:prstClr val="black"/>
                </a:solidFill>
              </a:rPr>
              <a:t>competitive </a:t>
            </a:r>
            <a:r>
              <a:rPr lang="en-US" dirty="0" err="1">
                <a:solidFill>
                  <a:prstClr val="black"/>
                </a:solidFill>
              </a:rPr>
              <a:t>behaviour</a:t>
            </a:r>
            <a:r>
              <a:rPr lang="en-US" dirty="0">
                <a:solidFill>
                  <a:prstClr val="black"/>
                </a:solidFill>
              </a:rPr>
              <a:t> that is socially and environmentally acceptable.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7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2" y="332656"/>
            <a:ext cx="1872208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Sustainability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49" y="1408292"/>
            <a:ext cx="6973788" cy="54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79912" y="404664"/>
            <a:ext cx="244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r>
              <a:rPr lang="de-DE" b="1" dirty="0" smtClean="0">
                <a:solidFill>
                  <a:srgbClr val="00B050"/>
                </a:solidFill>
              </a:rPr>
              <a:t>CO</a:t>
            </a:r>
            <a:r>
              <a:rPr lang="de-DE" sz="1000" b="1" dirty="0" smtClean="0">
                <a:solidFill>
                  <a:srgbClr val="00B050"/>
                </a:solidFill>
              </a:rPr>
              <a:t>2</a:t>
            </a:r>
            <a:r>
              <a:rPr lang="de-DE" b="1" dirty="0" smtClean="0"/>
              <a:t> Carbon </a:t>
            </a:r>
            <a:r>
              <a:rPr lang="de-DE" b="1" dirty="0" err="1" smtClean="0"/>
              <a:t>Calculator</a:t>
            </a:r>
            <a:endParaRPr lang="de-DE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35" y="2654684"/>
            <a:ext cx="5299669" cy="22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2966242" y="4862688"/>
            <a:ext cx="5998247" cy="942576"/>
            <a:chOff x="435622" y="5080018"/>
            <a:chExt cx="8196141" cy="870991"/>
          </a:xfrm>
        </p:grpSpPr>
        <p:sp>
          <p:nvSpPr>
            <p:cNvPr id="18" name="Rettangolo arrotondato 16"/>
            <p:cNvSpPr/>
            <p:nvPr/>
          </p:nvSpPr>
          <p:spPr>
            <a:xfrm>
              <a:off x="435622" y="5080018"/>
              <a:ext cx="7603025" cy="87099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endParaRPr lang="it-IT" sz="1200" dirty="0"/>
            </a:p>
          </p:txBody>
        </p:sp>
        <p:sp>
          <p:nvSpPr>
            <p:cNvPr id="19" name="CasellaDiTesto 17"/>
            <p:cNvSpPr txBox="1"/>
            <p:nvPr/>
          </p:nvSpPr>
          <p:spPr>
            <a:xfrm>
              <a:off x="550329" y="5160204"/>
              <a:ext cx="8081434" cy="597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marL="285750" indent="-285750"/>
              <a:r>
                <a:rPr lang="en-US" sz="12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The tool allows project comparisons, enabling the user to select the</a:t>
              </a:r>
            </a:p>
            <a:p>
              <a:pPr marL="285750" indent="-285750"/>
              <a:r>
                <a:rPr lang="en-US" sz="12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techniques with the lowest associated emissions and to compare the</a:t>
              </a:r>
            </a:p>
            <a:p>
              <a:pPr marL="285750" indent="-285750"/>
              <a:r>
                <a:rPr lang="en-US" sz="12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performance of different solutions for the same customer need</a:t>
              </a:r>
              <a:endParaRPr lang="it-IT" sz="12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5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>
            <a:spLocks noGrp="1"/>
          </p:cNvSpPr>
          <p:nvPr>
            <p:ph type="ctrTitle"/>
          </p:nvPr>
        </p:nvSpPr>
        <p:spPr>
          <a:xfrm>
            <a:off x="1187624" y="44624"/>
            <a:ext cx="6480721" cy="713356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Websi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te:	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www.effc.org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mtu\AppData\Local\Microsoft\Windows\Temporary Internet Files\Content.Outlook\A61X2G0K\Unbenann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6" y="-1084"/>
            <a:ext cx="900000" cy="68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6" y="908720"/>
            <a:ext cx="6588224" cy="35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4195365" cy="2238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46" y="4725144"/>
            <a:ext cx="4886126" cy="1905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3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members.jpg"/>
          <p:cNvPicPr>
            <a:picLocks noChangeAspect="1"/>
          </p:cNvPicPr>
          <p:nvPr/>
        </p:nvPicPr>
        <p:blipFill>
          <a:blip r:embed="rId3" cstate="print">
            <a:lum bright="80000" contrast="-45000"/>
          </a:blip>
          <a:stretch>
            <a:fillRect/>
          </a:stretch>
        </p:blipFill>
        <p:spPr>
          <a:xfrm>
            <a:off x="1581273" y="1268760"/>
            <a:ext cx="7134131" cy="3571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86487" y="1974319"/>
            <a:ext cx="6607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Federation of Foundation Contractors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represents companies in 16 European countries.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Members are Specialist  Foundation Contractors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which are organised and represented either through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National Federations or by a National Coordinator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representing that country. </a:t>
            </a:r>
            <a:endParaRPr lang="en-GB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1566212" y="1423378"/>
            <a:ext cx="5116578" cy="2005622"/>
            <a:chOff x="1500166" y="1142984"/>
            <a:chExt cx="5214974" cy="2057047"/>
          </a:xfrm>
        </p:grpSpPr>
        <p:sp>
          <p:nvSpPr>
            <p:cNvPr id="8" name="Rechteck 7"/>
            <p:cNvSpPr/>
            <p:nvPr/>
          </p:nvSpPr>
          <p:spPr>
            <a:xfrm>
              <a:off x="1500166" y="1142984"/>
              <a:ext cx="1428760" cy="785818"/>
            </a:xfrm>
            <a:prstGeom prst="rect">
              <a:avLst/>
            </a:prstGeom>
            <a:solidFill>
              <a:srgbClr val="C1B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prstClr val="white">
                      <a:lumMod val="50000"/>
                    </a:prstClr>
                  </a:solidFill>
                </a:rPr>
                <a:t>Austria</a:t>
              </a:r>
            </a:p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VOEBU, 38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357554" y="1142984"/>
              <a:ext cx="1428760" cy="785818"/>
            </a:xfrm>
            <a:prstGeom prst="rect">
              <a:avLst/>
            </a:prstGeom>
            <a:solidFill>
              <a:srgbClr val="C1B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prstClr val="white">
                      <a:lumMod val="50000"/>
                    </a:prstClr>
                  </a:solidFill>
                </a:rPr>
                <a:t>Belgium</a:t>
              </a:r>
              <a:endParaRPr lang="de-DE" b="1" dirty="0" smtClean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ABEF, 17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286380" y="1142984"/>
              <a:ext cx="1428760" cy="785818"/>
            </a:xfrm>
            <a:prstGeom prst="rect">
              <a:avLst/>
            </a:prstGeom>
            <a:solidFill>
              <a:srgbClr val="C1B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prstClr val="white">
                      <a:lumMod val="50000"/>
                    </a:prstClr>
                  </a:solidFill>
                </a:rPr>
                <a:t>Czech Rep.</a:t>
              </a:r>
            </a:p>
            <a:p>
              <a:pPr algn="ctr"/>
              <a:r>
                <a:rPr lang="de-DE" dirty="0">
                  <a:solidFill>
                    <a:prstClr val="white"/>
                  </a:solidFill>
                </a:rPr>
                <a:t>A</a:t>
              </a:r>
              <a:r>
                <a:rPr lang="de-DE" dirty="0" smtClean="0">
                  <a:solidFill>
                    <a:prstClr val="white"/>
                  </a:solidFill>
                </a:rPr>
                <a:t>DSZS, 8 </a:t>
              </a: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506414" y="2414213"/>
              <a:ext cx="1428760" cy="785818"/>
            </a:xfrm>
            <a:prstGeom prst="rect">
              <a:avLst/>
            </a:prstGeom>
            <a:solidFill>
              <a:srgbClr val="C1B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prstClr val="white">
                      <a:lumMod val="50000"/>
                    </a:prstClr>
                  </a:solidFill>
                </a:rPr>
                <a:t>France</a:t>
              </a:r>
            </a:p>
            <a:p>
              <a:pPr algn="ctr"/>
              <a:r>
                <a:rPr lang="de-DE" dirty="0" smtClean="0">
                  <a:solidFill>
                    <a:prstClr val="white"/>
                  </a:solidFill>
                </a:rPr>
                <a:t>SOFFONS, 35</a:t>
              </a:r>
              <a:endParaRPr lang="de-DE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3388555" y="2593916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>
                    <a:lumMod val="50000"/>
                  </a:prstClr>
                </a:solidFill>
              </a:rPr>
              <a:t>Germany</a:t>
            </a: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HDB, 45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80988" y="2537811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prstClr val="white">
                    <a:lumMod val="50000"/>
                  </a:prstClr>
                </a:solidFill>
              </a:rPr>
              <a:t>Hungary</a:t>
            </a:r>
            <a:endParaRPr lang="de-DE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AVS, </a:t>
            </a:r>
            <a:r>
              <a:rPr lang="de-DE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5" name="Rechteck 24"/>
          <p:cNvSpPr/>
          <p:nvPr/>
        </p:nvSpPr>
        <p:spPr>
          <a:xfrm>
            <a:off x="7103331" y="2537811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prstClr val="white">
                    <a:lumMod val="50000"/>
                  </a:prstClr>
                </a:solidFill>
              </a:rPr>
              <a:t>Italy</a:t>
            </a:r>
            <a:endParaRPr lang="de-DE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AIF, 39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566212" y="3791548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>
                    <a:lumMod val="50000"/>
                  </a:prstClr>
                </a:solidFill>
              </a:rPr>
              <a:t>Netherlands</a:t>
            </a: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NVAF, 68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388555" y="3791548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prstClr val="white">
                    <a:lumMod val="50000"/>
                  </a:prstClr>
                </a:solidFill>
              </a:rPr>
              <a:t>Poland</a:t>
            </a:r>
            <a:endParaRPr lang="de-DE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PZWFS, 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280988" y="3791548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>
                    <a:lumMod val="50000"/>
                  </a:prstClr>
                </a:solidFill>
              </a:rPr>
              <a:t>Portugal</a:t>
            </a: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103331" y="3791548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>
                    <a:lumMod val="50000"/>
                  </a:prstClr>
                </a:solidFill>
              </a:rPr>
              <a:t>Romania,</a:t>
            </a:r>
          </a:p>
          <a:p>
            <a:pPr algn="ctr"/>
            <a:r>
              <a:rPr lang="de-DE" b="1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4" name="Rechteck 33"/>
          <p:cNvSpPr/>
          <p:nvPr/>
        </p:nvSpPr>
        <p:spPr>
          <a:xfrm>
            <a:off x="1566212" y="5045285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>
                    <a:lumMod val="50000"/>
                  </a:prstClr>
                </a:solidFill>
              </a:rPr>
              <a:t>Spain</a:t>
            </a: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AETESS, 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388555" y="5045285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prstClr val="white">
                    <a:lumMod val="50000"/>
                  </a:prstClr>
                </a:solidFill>
              </a:rPr>
              <a:t>Sweden</a:t>
            </a:r>
            <a:endParaRPr lang="de-DE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SAFE, 23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80988" y="5045285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prstClr val="white">
                    <a:lumMod val="50000"/>
                  </a:prstClr>
                </a:solidFill>
              </a:rPr>
              <a:t>Switzerland</a:t>
            </a:r>
            <a:endParaRPr lang="de-DE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Infra, 37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103331" y="5045285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UK</a:t>
            </a:r>
          </a:p>
          <a:p>
            <a:pPr algn="ctr"/>
            <a:r>
              <a:rPr lang="de-DE" dirty="0" smtClean="0">
                <a:solidFill>
                  <a:prstClr val="white"/>
                </a:solidFill>
              </a:rPr>
              <a:t>FPS, 19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075911" y="1423377"/>
            <a:ext cx="1401802" cy="766173"/>
          </a:xfrm>
          <a:prstGeom prst="rect">
            <a:avLst/>
          </a:prstGeom>
          <a:solidFill>
            <a:srgbClr val="C1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>
                    <a:lumMod val="50000"/>
                  </a:prstClr>
                </a:solidFill>
              </a:rPr>
              <a:t>Denmark</a:t>
            </a:r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de-DE" b="1" dirty="0" smtClean="0">
                <a:solidFill>
                  <a:prstClr val="white"/>
                </a:solidFill>
              </a:rPr>
              <a:t> 3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906402" y="5949280"/>
            <a:ext cx="2698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Total:        16 Federations</a:t>
            </a:r>
          </a:p>
          <a:p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	370 Contractors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1259632" y="332656"/>
            <a:ext cx="1714512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Members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1572342" y="6381328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Note: </a:t>
            </a:r>
            <a:r>
              <a:rPr lang="de-DE" sz="11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</a:t>
            </a: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ember </a:t>
            </a:r>
            <a:r>
              <a:rPr lang="de-DE" sz="1100" b="1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numbers</a:t>
            </a: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100" b="1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may</a:t>
            </a:r>
            <a:r>
              <a:rPr lang="de-DE" sz="11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100" b="1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vary</a:t>
            </a:r>
            <a:endParaRPr lang="de-DE" sz="11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-27384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14446" y="3068960"/>
            <a:ext cx="7929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Mission shall be achieved by:</a:t>
            </a:r>
          </a:p>
          <a:p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mprove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standards of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workmanship, technical competence,  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afety and innovation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and maintain an effective networking amongst the Members of  the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ederation and  with its Stakeholders  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Express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point of view of its members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the European  Commission,  Authorities, Professional Institutions and other Federations and  Third Parties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1" y="332656"/>
            <a:ext cx="2304257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F8F8F8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Mission </a:t>
            </a:r>
            <a:endParaRPr lang="de-DE" sz="2000" b="1" dirty="0">
              <a:solidFill>
                <a:srgbClr val="F8F8F8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59630" y="2348880"/>
            <a:ext cx="2304257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Objectives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59631" y="980728"/>
            <a:ext cx="7633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Promote the common interest of  the Members  of the  Federation  to achieve a high professional standing of Special Foundations in Europe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6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272172" y="1556792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Officers</a:t>
            </a:r>
            <a:endParaRPr lang="de-D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9632" y="3068960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</a:t>
            </a:r>
          </a:p>
          <a:p>
            <a:pPr algn="ctr"/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Committee</a:t>
            </a:r>
            <a:endParaRPr lang="de-D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19300" y="1412776"/>
            <a:ext cx="5813538" cy="12190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and report the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Deal with any matters of urgency between meetings of the EC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any other matter referred to them by the EC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C;</a:t>
            </a:r>
          </a:p>
          <a:p>
            <a:pPr algn="ctr"/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19300" y="2841789"/>
            <a:ext cx="5773900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 and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approve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Budget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Subscriptions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Initiate, propose and implement tasks for the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and diseminate the work of EFFC to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NFs;</a:t>
            </a:r>
          </a:p>
          <a:p>
            <a:pPr algn="ctr"/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59632" y="5589240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Council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Meeting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3144380" y="5517232"/>
            <a:ext cx="5761360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Initiate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and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Election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Officers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31840" y="4221088"/>
            <a:ext cx="5773900" cy="930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Promote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common interests of its members with the aim of improving standards of workmanship and maintaining high standards of technical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competence &amp; safety;</a:t>
            </a:r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259632" y="4365104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</a:t>
            </a:r>
          </a:p>
        </p:txBody>
      </p:sp>
      <p:sp>
        <p:nvSpPr>
          <p:cNvPr id="16" name="Rechteck 15"/>
          <p:cNvSpPr/>
          <p:nvPr/>
        </p:nvSpPr>
        <p:spPr>
          <a:xfrm>
            <a:off x="1259632" y="332656"/>
            <a:ext cx="396044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rganisation,Tasks</a:t>
            </a:r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Duties</a:t>
            </a:r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0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4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9632" y="332656"/>
            <a:ext cx="157163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Presidents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71641" y="1232264"/>
            <a:ext cx="15596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1989 - 1992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1992 - 1994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1994 - 1997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1997 - 1999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1999 - 2001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2001 - 2003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2003 - 2005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2005 - 2007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2007 - 2009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2009 - 2011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2011 - 2013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2013 - 2015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2015 - 2017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2017 - 2019</a:t>
            </a: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44420" y="1232264"/>
            <a:ext cx="1559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UK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Germany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Italy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Greece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UK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Germany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Netherland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Belgium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Italy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UK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Germany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Spain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92692" y="1246506"/>
            <a:ext cx="15596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P. Thornton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Benatar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Arz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Trevisani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Matras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Sherwood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M. Stocker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Runacher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P. De Kort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Bottieau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Trevisani</a:t>
            </a:r>
            <a:endParaRPr lang="de-DE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Primett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H.-J. Bliss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1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93281" y="1484784"/>
            <a:ext cx="347909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Hans-Joachim Bliss, BFA (D)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Vice </a:t>
            </a:r>
            <a:r>
              <a:rPr lang="de-DE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Candela, AETESS (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ES)</a:t>
            </a:r>
          </a:p>
          <a:p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Vice </a:t>
            </a:r>
            <a:r>
              <a:rPr lang="de-DE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Peter SOFFONS (F)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Peter  SOFFONS (F) 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DE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endParaRPr lang="de-DE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Acerbi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AIF (I)</a:t>
            </a:r>
          </a:p>
          <a:p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Andreas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Körbler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VÖBU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de-DE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Blower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FPS (UK)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Past President: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Primett, FPS (UK) 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9632" y="332656"/>
            <a:ext cx="157163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Officers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7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72172" y="1556792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9632" y="3429000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HSE</a:t>
            </a:r>
          </a:p>
        </p:txBody>
      </p:sp>
      <p:sp>
        <p:nvSpPr>
          <p:cNvPr id="22" name="Rechteck 21"/>
          <p:cNvSpPr/>
          <p:nvPr/>
        </p:nvSpPr>
        <p:spPr>
          <a:xfrm>
            <a:off x="3119300" y="1417907"/>
            <a:ext cx="5813538" cy="13630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 / TC 288</a:t>
            </a: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 / TC 341</a:t>
            </a: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 / TC 104</a:t>
            </a: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16228</a:t>
            </a:r>
          </a:p>
          <a:p>
            <a:pPr algn="ctr"/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19300" y="3068960"/>
            <a:ext cx="5773900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Coordination</a:t>
            </a:r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Checklist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Machinery</a:t>
            </a:r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Assessment</a:t>
            </a:r>
          </a:p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Rig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Driver Training</a:t>
            </a:r>
          </a:p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Accident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Analysis</a:t>
            </a: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Tool Box Talks</a:t>
            </a:r>
          </a:p>
        </p:txBody>
      </p:sp>
      <p:sp>
        <p:nvSpPr>
          <p:cNvPr id="14" name="Rechteck 13"/>
          <p:cNvSpPr/>
          <p:nvPr/>
        </p:nvSpPr>
        <p:spPr>
          <a:xfrm>
            <a:off x="3119300" y="4725144"/>
            <a:ext cx="5773900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Condition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Specialist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works</a:t>
            </a:r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JV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Contracts</a:t>
            </a:r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Dispute Resolution</a:t>
            </a:r>
          </a:p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Managing </a:t>
            </a:r>
            <a:r>
              <a:rPr lang="de-DE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omplex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Geotechnical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</a:t>
            </a:r>
          </a:p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Sustainability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Carbon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Calculator</a:t>
            </a:r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Partnering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Contracts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Fair </a:t>
            </a:r>
            <a:r>
              <a:rPr lang="de-DE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Sharing</a:t>
            </a:r>
          </a:p>
          <a:p>
            <a:pPr algn="ctr"/>
            <a:endParaRPr lang="de-DE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259632" y="4869160"/>
            <a:ext cx="1571636" cy="6429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Contracts</a:t>
            </a:r>
            <a:endParaRPr lang="de-DE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259632" y="332656"/>
            <a:ext cx="374441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Working Groups </a:t>
            </a:r>
            <a:endParaRPr lang="de-DE" sz="20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2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4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964800" cy="6858000"/>
          </a:xfrm>
          <a:prstGeom prst="rect">
            <a:avLst/>
          </a:prstGeom>
          <a:gradFill flip="none" rotWithShape="1">
            <a:gsLst>
              <a:gs pos="0">
                <a:srgbClr val="274CA4">
                  <a:shade val="30000"/>
                  <a:satMod val="115000"/>
                </a:srgbClr>
              </a:gs>
              <a:gs pos="50000">
                <a:srgbClr val="274CA4">
                  <a:shade val="67500"/>
                  <a:satMod val="115000"/>
                </a:srgbClr>
              </a:gs>
              <a:gs pos="100000">
                <a:srgbClr val="274C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72172" y="1412776"/>
            <a:ext cx="1859668" cy="50405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CEN/TC 288</a:t>
            </a:r>
          </a:p>
        </p:txBody>
      </p:sp>
      <p:sp>
        <p:nvSpPr>
          <p:cNvPr id="16" name="Rechteck 15"/>
          <p:cNvSpPr/>
          <p:nvPr/>
        </p:nvSpPr>
        <p:spPr>
          <a:xfrm>
            <a:off x="1259632" y="332656"/>
            <a:ext cx="216024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</a:t>
            </a:r>
            <a:endParaRPr lang="de-DE" sz="20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851920" y="1232756"/>
            <a:ext cx="5041280" cy="3708412"/>
            <a:chOff x="3851920" y="1232756"/>
            <a:chExt cx="5041280" cy="3708412"/>
          </a:xfrm>
        </p:grpSpPr>
        <p:sp>
          <p:nvSpPr>
            <p:cNvPr id="7" name="Rechteck 6"/>
            <p:cNvSpPr/>
            <p:nvPr/>
          </p:nvSpPr>
          <p:spPr>
            <a:xfrm>
              <a:off x="3851920" y="1232756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1536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3851920" y="1520788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1537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851920" y="1808820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1538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851920" y="2096852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12063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851920" y="2384884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12699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3851920" y="2672916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12715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851920" y="2960948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12716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851920" y="3248980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14199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851920" y="3537012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14475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851920" y="3825044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14490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851920" y="4113076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14679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851920" y="4401108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14731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851920" y="4689140"/>
              <a:ext cx="1584176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EN  25237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6012160" y="1232756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Bored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PIles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012160" y="1520788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Injection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Anchor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6012160" y="1808820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Diaphragm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Wall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6012160" y="2096852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Sheet Pile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6012160" y="2384884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Displacement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Pile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012160" y="2672916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Injections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012160" y="2960948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Jet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Grouting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012160" y="3248980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Micro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PIles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012160" y="3537012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Reinforced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Earth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6012160" y="3825044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Soil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Nailing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012160" y="4113076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Deep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Soil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Mixing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6012160" y="4401108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Deep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Vibro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Densification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6012160" y="4689140"/>
              <a:ext cx="2881040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Vertical</a:t>
              </a:r>
              <a:r>
                <a:rPr lang="de-DE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Drain </a:t>
              </a:r>
              <a:endParaRPr lang="de-DE" sz="1400" b="1" strike="sngStrik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1259632" y="5229200"/>
            <a:ext cx="1728192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CEN/TC 104</a:t>
            </a:r>
          </a:p>
        </p:txBody>
      </p:sp>
      <p:sp>
        <p:nvSpPr>
          <p:cNvPr id="38" name="Rechteck 37"/>
          <p:cNvSpPr/>
          <p:nvPr/>
        </p:nvSpPr>
        <p:spPr>
          <a:xfrm>
            <a:off x="3131840" y="5232153"/>
            <a:ext cx="1872208" cy="25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Concrete</a:t>
            </a:r>
            <a:r>
              <a: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4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259632" y="5661248"/>
            <a:ext cx="1728192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CEN/TC 250</a:t>
            </a:r>
          </a:p>
        </p:txBody>
      </p:sp>
      <p:sp>
        <p:nvSpPr>
          <p:cNvPr id="40" name="Rechteck 39"/>
          <p:cNvSpPr/>
          <p:nvPr/>
        </p:nvSpPr>
        <p:spPr>
          <a:xfrm>
            <a:off x="1259632" y="6093296"/>
            <a:ext cx="1728192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CEN/TC 341</a:t>
            </a:r>
          </a:p>
        </p:txBody>
      </p:sp>
      <p:sp>
        <p:nvSpPr>
          <p:cNvPr id="41" name="Rechteck 40"/>
          <p:cNvSpPr/>
          <p:nvPr/>
        </p:nvSpPr>
        <p:spPr>
          <a:xfrm>
            <a:off x="5220072" y="5229200"/>
            <a:ext cx="1728192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CEN/TC 396</a:t>
            </a:r>
          </a:p>
        </p:txBody>
      </p:sp>
      <p:sp>
        <p:nvSpPr>
          <p:cNvPr id="42" name="Rechteck 41"/>
          <p:cNvSpPr/>
          <p:nvPr/>
        </p:nvSpPr>
        <p:spPr>
          <a:xfrm>
            <a:off x="7092280" y="5229200"/>
            <a:ext cx="1872208" cy="25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Earth Works </a:t>
            </a:r>
            <a:endParaRPr lang="de-DE" sz="14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3131840" y="5661248"/>
            <a:ext cx="1872208" cy="25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Design </a:t>
            </a:r>
            <a:endParaRPr lang="de-DE" sz="14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131840" y="6093296"/>
            <a:ext cx="1872208" cy="25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Geotechn</a:t>
            </a:r>
            <a:r>
              <a: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Testing</a:t>
            </a:r>
            <a:r>
              <a: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4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7092280" y="5697252"/>
            <a:ext cx="1872208" cy="252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Geosynthetics </a:t>
            </a:r>
            <a:endParaRPr lang="de-DE" sz="1400" b="1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5220072" y="5661248"/>
            <a:ext cx="1728192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CEN/TC 189</a:t>
            </a:r>
          </a:p>
        </p:txBody>
      </p:sp>
      <p:sp>
        <p:nvSpPr>
          <p:cNvPr id="47" name="Rechteck 46"/>
          <p:cNvSpPr/>
          <p:nvPr/>
        </p:nvSpPr>
        <p:spPr>
          <a:xfrm>
            <a:off x="5220072" y="6093296"/>
            <a:ext cx="3673128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 Task Groups</a:t>
            </a:r>
            <a:endParaRPr lang="de-DE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9" y="188640"/>
            <a:ext cx="1080120" cy="49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5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1046</Words>
  <Application>Microsoft Office PowerPoint</Application>
  <PresentationFormat>Bildschirmpräsentation (4:3)</PresentationFormat>
  <Paragraphs>260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European Federation of  Foundation Contractors    EFFC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Website: www.effc.org </vt:lpstr>
    </vt:vector>
  </TitlesOfParts>
  <Company>BAUER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Federation of Foundation Contractors</dc:title>
  <dc:creator>nen</dc:creator>
  <cp:lastModifiedBy>Bliss Hans-Joachim</cp:lastModifiedBy>
  <cp:revision>217</cp:revision>
  <cp:lastPrinted>2015-06-11T08:53:24Z</cp:lastPrinted>
  <dcterms:created xsi:type="dcterms:W3CDTF">2011-01-05T14:17:39Z</dcterms:created>
  <dcterms:modified xsi:type="dcterms:W3CDTF">2017-07-11T13:18:14Z</dcterms:modified>
</cp:coreProperties>
</file>