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  <p:sldId id="264" r:id="rId6"/>
    <p:sldId id="265" r:id="rId7"/>
    <p:sldId id="266" r:id="rId8"/>
    <p:sldId id="272" r:id="rId9"/>
    <p:sldId id="273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866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99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42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5792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4204" y="1535113"/>
            <a:ext cx="38138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4204" y="2174875"/>
            <a:ext cx="38138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8267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82676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06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77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34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600" y="1600200"/>
            <a:ext cx="771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pic>
        <p:nvPicPr>
          <p:cNvPr id="7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..\..\logos\effc_logo (2)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264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undationworld.org.uk/jsp/effc.jsp?lnk=615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hyperlink" Target="http://www.foundationworld.org.uk/jsp/effc.jsp?lnk=614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oundationworld.org.uk/jsp/effc.jsp?lnk=613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www.foundationworld.org.uk/jsp/effc.jsp?lnk=612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members.jpg"/>
          <p:cNvPicPr>
            <a:picLocks noChangeAspect="1"/>
          </p:cNvPicPr>
          <p:nvPr/>
        </p:nvPicPr>
        <p:blipFill>
          <a:blip r:embed="rId2" cstate="print">
            <a:lum bright="80000" contrast="-45000"/>
          </a:blip>
          <a:stretch>
            <a:fillRect/>
          </a:stretch>
        </p:blipFill>
        <p:spPr>
          <a:xfrm>
            <a:off x="1384419" y="1314917"/>
            <a:ext cx="7134131" cy="35719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7318" y="2130425"/>
            <a:ext cx="7772400" cy="1470025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European </a:t>
            </a:r>
            <a:r>
              <a:rPr lang="de-DE" sz="28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Federation</a:t>
            </a:r>
            <a:r>
              <a:rPr lang="de-DE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de-DE" sz="28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Foundation</a:t>
            </a:r>
            <a:r>
              <a:rPr lang="de-DE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de-DE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de-DE" sz="28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Contractors</a:t>
            </a:r>
            <a:r>
              <a:rPr lang="de-DE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- EFFC</a:t>
            </a:r>
            <a:endParaRPr lang="de-DE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6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971599" y="1544682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71598" y="2992217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HSE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75924" y="4437112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Contracts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586469" y="1254940"/>
            <a:ext cx="5296942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 / TC 288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 / TC 341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 / TC 104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Concrete Task Group</a:t>
            </a: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586469" y="2702475"/>
            <a:ext cx="5296942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Safety Coordination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Checklist Machinery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Risk Assessment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Rig Driver Training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Accident Analysis</a:t>
            </a: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586469" y="4147370"/>
            <a:ext cx="5296942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Condition of Specialist Foundation works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JV Contracts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Dispute Resolution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Managing Complex Geotechnical Works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Sustainability / Carbon Calculator</a:t>
            </a:r>
          </a:p>
          <a:p>
            <a:pPr algn="ctr"/>
            <a:endParaRPr lang="de-DE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1056148" y="1484784"/>
            <a:ext cx="1859668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288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3635896" y="1304764"/>
            <a:ext cx="5041280" cy="3708412"/>
            <a:chOff x="3851920" y="1232756"/>
            <a:chExt cx="5041280" cy="3708412"/>
          </a:xfrm>
          <a:solidFill>
            <a:schemeClr val="bg1"/>
          </a:solidFill>
        </p:grpSpPr>
        <p:sp>
          <p:nvSpPr>
            <p:cNvPr id="10" name="Rechteck 9"/>
            <p:cNvSpPr/>
            <p:nvPr/>
          </p:nvSpPr>
          <p:spPr>
            <a:xfrm>
              <a:off x="3851920" y="1232756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1536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851920" y="1520788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1537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3851920" y="1808820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1538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3851920" y="2096852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12063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3851920" y="2384884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12699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851920" y="2672916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12715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851920" y="2960948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12716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3851920" y="3248980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14199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851920" y="3537012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14475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851920" y="3825044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14490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3851920" y="4113076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14679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3851920" y="4401108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14731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3851920" y="4689140"/>
              <a:ext cx="1584176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EN  25237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6012160" y="1232756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Bored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PIles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6012160" y="1520788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Injection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Anchor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6012160" y="1808820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Diaphragm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Wall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6012160" y="2096852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Sheet Pile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6012160" y="2384884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Displacement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Pile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6012160" y="2672916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Injections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6012160" y="2960948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Jet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Grouting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6012160" y="3248980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Micro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PIles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6012160" y="3537012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Reinforced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Earth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6012160" y="3825044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Soil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Nailing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6012160" y="4113076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Deep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Soil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Mixing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012160" y="4401108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Deep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Vibro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Densification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hteck 34"/>
            <p:cNvSpPr/>
            <p:nvPr/>
          </p:nvSpPr>
          <p:spPr>
            <a:xfrm>
              <a:off x="6012160" y="4689140"/>
              <a:ext cx="2881040" cy="2520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Vertical</a:t>
              </a:r>
              <a:r>
                <a:rPr lang="de-DE" sz="1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Drain </a:t>
              </a:r>
              <a:endParaRPr lang="de-DE" sz="1400" b="1" strike="sngStrik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Rechteck 35"/>
          <p:cNvSpPr/>
          <p:nvPr/>
        </p:nvSpPr>
        <p:spPr>
          <a:xfrm>
            <a:off x="1043608" y="5301208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104</a:t>
            </a:r>
          </a:p>
        </p:txBody>
      </p:sp>
      <p:sp>
        <p:nvSpPr>
          <p:cNvPr id="37" name="Rechteck 36"/>
          <p:cNvSpPr/>
          <p:nvPr/>
        </p:nvSpPr>
        <p:spPr>
          <a:xfrm>
            <a:off x="2915816" y="5304161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Concrete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608" y="5733256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250</a:t>
            </a:r>
          </a:p>
        </p:txBody>
      </p:sp>
      <p:sp>
        <p:nvSpPr>
          <p:cNvPr id="39" name="Rechteck 38"/>
          <p:cNvSpPr/>
          <p:nvPr/>
        </p:nvSpPr>
        <p:spPr>
          <a:xfrm>
            <a:off x="1043608" y="6165304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341</a:t>
            </a:r>
          </a:p>
        </p:txBody>
      </p:sp>
      <p:sp>
        <p:nvSpPr>
          <p:cNvPr id="40" name="Rechteck 39"/>
          <p:cNvSpPr/>
          <p:nvPr/>
        </p:nvSpPr>
        <p:spPr>
          <a:xfrm>
            <a:off x="5004048" y="5301208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396</a:t>
            </a:r>
          </a:p>
        </p:txBody>
      </p:sp>
      <p:sp>
        <p:nvSpPr>
          <p:cNvPr id="41" name="Rechteck 40"/>
          <p:cNvSpPr/>
          <p:nvPr/>
        </p:nvSpPr>
        <p:spPr>
          <a:xfrm>
            <a:off x="6876256" y="5301208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Earth Works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915816" y="5733256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Design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2915816" y="6165304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Geotechn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Testing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6876256" y="5769260"/>
            <a:ext cx="1872208" cy="2520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Geosynthetics </a:t>
            </a:r>
            <a:endParaRPr lang="de-DE" sz="1400" b="1" strike="sngStrik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004048" y="5733256"/>
            <a:ext cx="172819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CEN/TC 189</a:t>
            </a:r>
          </a:p>
        </p:txBody>
      </p:sp>
      <p:sp>
        <p:nvSpPr>
          <p:cNvPr id="46" name="Rechteck 45"/>
          <p:cNvSpPr/>
          <p:nvPr/>
        </p:nvSpPr>
        <p:spPr>
          <a:xfrm>
            <a:off x="5004048" y="6165304"/>
            <a:ext cx="3744416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Concrete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Task Group</a:t>
            </a:r>
          </a:p>
        </p:txBody>
      </p:sp>
    </p:spTree>
    <p:extLst>
      <p:ext uri="{BB962C8B-B14F-4D97-AF65-F5344CB8AC3E}">
        <p14:creationId xmlns:p14="http://schemas.microsoft.com/office/powerpoint/2010/main" val="2971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HSE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safe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268760"/>
            <a:ext cx="1071570" cy="10715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3131840" y="2924944"/>
            <a:ext cx="1152128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Safety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Charter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112060" y="2898202"/>
            <a:ext cx="1188132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Safety Co-ordination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876256" y="2924944"/>
            <a:ext cx="1440160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site risk assessment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148064" y="4725144"/>
            <a:ext cx="1152128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Rig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Driver Training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131840" y="4725144"/>
            <a:ext cx="1296144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Certifyling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checking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machinery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4" descr="http://www.foundationworld.org.uk/graphics/tech/top/safet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68760"/>
            <a:ext cx="5544616" cy="11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14"/>
          <p:cNvSpPr/>
          <p:nvPr/>
        </p:nvSpPr>
        <p:spPr>
          <a:xfrm>
            <a:off x="7020272" y="4746848"/>
            <a:ext cx="1296144" cy="1058416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  <a:alpha val="50000"/>
                  <a:lumMod val="75000"/>
                  <a:lumOff val="2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Analysing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Accidents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ontrac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277310"/>
            <a:ext cx="1071570" cy="1071570"/>
          </a:xfrm>
          <a:prstGeom prst="rect">
            <a:avLst/>
          </a:prstGeom>
        </p:spPr>
      </p:pic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44087"/>
              </p:ext>
            </p:extLst>
          </p:nvPr>
        </p:nvGraphicFramePr>
        <p:xfrm>
          <a:off x="2339752" y="1916832"/>
          <a:ext cx="5904656" cy="4647251"/>
        </p:xfrm>
        <a:graphic>
          <a:graphicData uri="http://schemas.openxmlformats.org/drawingml/2006/table">
            <a:tbl>
              <a:tblPr/>
              <a:tblGrid>
                <a:gridCol w="2952328"/>
                <a:gridCol w="2952328"/>
              </a:tblGrid>
              <a:tr h="280679">
                <a:tc>
                  <a:txBody>
                    <a:bodyPr/>
                    <a:lstStyle/>
                    <a:p>
                      <a:r>
                        <a:rPr lang="de-DE" sz="900" dirty="0"/>
                        <a:t/>
                      </a:r>
                      <a:br>
                        <a:rPr lang="de-DE" sz="900" dirty="0"/>
                      </a:br>
                      <a:endParaRPr lang="de-DE" sz="9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43941" marR="43941" marT="21971" marB="21971">
                    <a:lnL>
                      <a:noFill/>
                    </a:lnL>
                  </a:tcPr>
                </a:tc>
              </a:tr>
              <a:tr h="185300"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43941" marR="43941" marT="21971" marB="21971">
                    <a:lnL>
                      <a:noFill/>
                    </a:lnL>
                  </a:tcPr>
                </a:tc>
              </a:tr>
              <a:tr h="1348798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linkClick r:id="rId5" action="ppaction://hlinkfile"/>
                        </a:rPr>
                        <a:t>Special conditions for specialist foundation works</a:t>
                      </a:r>
                      <a:r>
                        <a:rPr lang="en-US" sz="1000" dirty="0"/>
                        <a:t/>
                      </a:r>
                      <a:br>
                        <a:rPr lang="en-US" sz="1000" dirty="0"/>
                      </a:br>
                      <a:r>
                        <a:rPr lang="en-US" sz="1000" dirty="0"/>
                        <a:t>EFFC has developed standard conditions to cover the special facilities required for foundation work. These eliminate the need to negotiate terms for each contract - saving time and money for both the foundation contractor and the client.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944158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hlinkClick r:id="rId6" action="ppaction://hlinkfile"/>
                        </a:rPr>
                        <a:t>JV contract</a:t>
                      </a:r>
                      <a:r>
                        <a:rPr lang="en-US" sz="1000"/>
                        <a:t/>
                      </a:r>
                      <a:br>
                        <a:rPr lang="en-US" sz="1000"/>
                      </a:br>
                      <a:r>
                        <a:rPr lang="en-US" sz="1000"/>
                        <a:t>The European Joint Venture Agreement comprises a standard suite of documents for use where two or more enterprises wish to associate themselves in a Joint Venture.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39">
                <a:tc>
                  <a:txBody>
                    <a:bodyPr/>
                    <a:lstStyle/>
                    <a:p>
                      <a:endParaRPr lang="de-DE" sz="9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linkClick r:id="rId7" action="ppaction://hlinkfile"/>
                        </a:rPr>
                        <a:t>Dispute resolution</a:t>
                      </a:r>
                      <a:r>
                        <a:rPr lang="en-US" sz="1000" dirty="0"/>
                        <a:t/>
                      </a:r>
                      <a:br>
                        <a:rPr lang="en-US" sz="1000" dirty="0"/>
                      </a:br>
                      <a:r>
                        <a:rPr lang="en-US" sz="1000" dirty="0"/>
                        <a:t>EFFC's guide to dispute resolution across Europe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3677">
                <a:tc>
                  <a:txBody>
                    <a:bodyPr/>
                    <a:lstStyle/>
                    <a:p>
                      <a:endParaRPr lang="de-DE" sz="9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hlinkClick r:id="rId8" action="ppaction://hlinkfile"/>
                        </a:rPr>
                        <a:t>The use of on-line bidding for foundation contracts</a:t>
                      </a:r>
                      <a:r>
                        <a:rPr lang="en-US" sz="1000" dirty="0"/>
                        <a:t/>
                      </a:r>
                      <a:br>
                        <a:rPr lang="en-US" sz="1000" dirty="0"/>
                      </a:br>
                      <a:r>
                        <a:rPr lang="en-US" sz="1000" dirty="0"/>
                        <a:t>EFFC believes that online bidding is not usually a suitable procurement method for foundation contracts. It strongly recommends that anyone considering the use of online bidding takes into account the advice contained in this document.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" name="Picture 5" descr="http://www.foundationworld.org.uk/graphics/about/specialcontrac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4" y="2736726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foundationworld.org.uk/graphics/about/jvcontrac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298" y="3645024"/>
            <a:ext cx="852686" cy="85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http://www.foundationworld.org.uk/graphics/about/disput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4" y="4608934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foundationworld.org.uk/graphics/about/onlinebiddin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694" y="5545038"/>
            <a:ext cx="836290" cy="83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foundationworld.org.uk/graphics/tech/top/commercial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22363"/>
            <a:ext cx="62960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9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members.jpg"/>
          <p:cNvPicPr>
            <a:picLocks noChangeAspect="1"/>
          </p:cNvPicPr>
          <p:nvPr/>
        </p:nvPicPr>
        <p:blipFill>
          <a:blip r:embed="rId2" cstate="print">
            <a:lum bright="80000" contrast="-45000"/>
          </a:blip>
          <a:stretch>
            <a:fillRect/>
          </a:stretch>
        </p:blipFill>
        <p:spPr>
          <a:xfrm>
            <a:off x="1384419" y="1314917"/>
            <a:ext cx="7134131" cy="35719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84418" y="2130425"/>
            <a:ext cx="7004005" cy="1470025"/>
          </a:xfrm>
        </p:spPr>
        <p:txBody>
          <a:bodyPr>
            <a:noAutofit/>
          </a:bodyPr>
          <a:lstStyle/>
          <a:p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The Federation of Foundation Contractors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represents companies in 16 European countries.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Members are Specialist  Foundation Contractors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which are </a:t>
            </a:r>
            <a:r>
              <a:rPr lang="en-US" sz="2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organised</a:t>
            </a: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and represented either through 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National Federations or by a National Coordinator </a:t>
            </a:r>
            <a:b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representing that country. </a:t>
            </a:r>
          </a:p>
        </p:txBody>
      </p:sp>
      <p:pic>
        <p:nvPicPr>
          <p:cNvPr id="3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8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uppieren 5"/>
          <p:cNvGrpSpPr/>
          <p:nvPr/>
        </p:nvGrpSpPr>
        <p:grpSpPr>
          <a:xfrm>
            <a:off x="1566212" y="1423378"/>
            <a:ext cx="5116578" cy="2005622"/>
            <a:chOff x="1500166" y="1142984"/>
            <a:chExt cx="5214974" cy="2057047"/>
          </a:xfrm>
        </p:grpSpPr>
        <p:sp>
          <p:nvSpPr>
            <p:cNvPr id="9" name="Rechteck 8"/>
            <p:cNvSpPr/>
            <p:nvPr/>
          </p:nvSpPr>
          <p:spPr>
            <a:xfrm>
              <a:off x="1500166" y="1142984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prstClr val="white">
                      <a:lumMod val="50000"/>
                    </a:prstClr>
                  </a:solidFill>
                </a:rPr>
                <a:t>Austria</a:t>
              </a:r>
            </a:p>
            <a:p>
              <a:pPr algn="ctr"/>
              <a:r>
                <a:rPr lang="de-DE" dirty="0" smtClean="0">
                  <a:solidFill>
                    <a:prstClr val="white"/>
                  </a:solidFill>
                </a:rPr>
                <a:t>VOEBU, 38</a:t>
              </a: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3357554" y="1142984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err="1" smtClean="0">
                  <a:solidFill>
                    <a:prstClr val="white">
                      <a:lumMod val="50000"/>
                    </a:prstClr>
                  </a:solidFill>
                </a:rPr>
                <a:t>Belgium</a:t>
              </a:r>
              <a:endParaRPr lang="de-DE" b="1" dirty="0" smtClean="0">
                <a:solidFill>
                  <a:prstClr val="white">
                    <a:lumMod val="50000"/>
                  </a:prstClr>
                </a:solidFill>
              </a:endParaRPr>
            </a:p>
            <a:p>
              <a:pPr algn="ctr"/>
              <a:r>
                <a:rPr lang="de-DE" dirty="0" smtClean="0">
                  <a:solidFill>
                    <a:prstClr val="white"/>
                  </a:solidFill>
                </a:rPr>
                <a:t>ABEF, 17</a:t>
              </a: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5286380" y="1142984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prstClr val="white">
                      <a:lumMod val="50000"/>
                    </a:prstClr>
                  </a:solidFill>
                </a:rPr>
                <a:t>Czech Rep.</a:t>
              </a:r>
            </a:p>
            <a:p>
              <a:pPr algn="ctr"/>
              <a:r>
                <a:rPr lang="de-DE" dirty="0">
                  <a:solidFill>
                    <a:prstClr val="white"/>
                  </a:solidFill>
                </a:rPr>
                <a:t>A</a:t>
              </a:r>
              <a:r>
                <a:rPr lang="de-DE" dirty="0" smtClean="0">
                  <a:solidFill>
                    <a:prstClr val="white"/>
                  </a:solidFill>
                </a:rPr>
                <a:t>DSZS, 8 </a:t>
              </a: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1506414" y="2414213"/>
              <a:ext cx="1428760" cy="785818"/>
            </a:xfrm>
            <a:prstGeom prst="rect">
              <a:avLst/>
            </a:prstGeom>
            <a:solidFill>
              <a:srgbClr val="C1B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prstClr val="white">
                      <a:lumMod val="50000"/>
                    </a:prstClr>
                  </a:solidFill>
                </a:rPr>
                <a:t>France</a:t>
              </a:r>
            </a:p>
            <a:p>
              <a:pPr algn="ctr"/>
              <a:r>
                <a:rPr lang="de-DE" dirty="0" smtClean="0">
                  <a:solidFill>
                    <a:prstClr val="white"/>
                  </a:solidFill>
                </a:rPr>
                <a:t>SOFFONS, 35</a:t>
              </a:r>
              <a:endParaRPr lang="de-DE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Rechteck 12"/>
          <p:cNvSpPr/>
          <p:nvPr/>
        </p:nvSpPr>
        <p:spPr>
          <a:xfrm>
            <a:off x="3388555" y="2593916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prstClr val="white">
                    <a:lumMod val="50000"/>
                  </a:prstClr>
                </a:solidFill>
              </a:rPr>
              <a:t>Germany</a:t>
            </a: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HDB, 45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280988" y="2537811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prstClr val="white">
                    <a:lumMod val="50000"/>
                  </a:prstClr>
                </a:solidFill>
              </a:rPr>
              <a:t>Hungary</a:t>
            </a:r>
            <a:endParaRPr lang="de-DE" b="1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AVS, </a:t>
            </a:r>
            <a:r>
              <a:rPr lang="de-DE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5" name="Rechteck 14"/>
          <p:cNvSpPr/>
          <p:nvPr/>
        </p:nvSpPr>
        <p:spPr>
          <a:xfrm>
            <a:off x="7103331" y="2537811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prstClr val="white">
                    <a:lumMod val="50000"/>
                  </a:prstClr>
                </a:solidFill>
              </a:rPr>
              <a:t>Italy</a:t>
            </a:r>
            <a:endParaRPr lang="de-DE" b="1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AIF, 15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566212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prstClr val="white">
                    <a:lumMod val="50000"/>
                  </a:prstClr>
                </a:solidFill>
              </a:rPr>
              <a:t>Netherlands</a:t>
            </a: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NVAF, 68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388555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prstClr val="white">
                    <a:lumMod val="50000"/>
                  </a:prstClr>
                </a:solidFill>
              </a:rPr>
              <a:t>Poland</a:t>
            </a:r>
            <a:endParaRPr lang="de-DE" b="1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PZWFS, 19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5280988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prstClr val="white">
                    <a:lumMod val="50000"/>
                  </a:prstClr>
                </a:solidFill>
              </a:rPr>
              <a:t>Portugal</a:t>
            </a: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6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103331" y="3791548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prstClr val="white">
                    <a:lumMod val="50000"/>
                  </a:prstClr>
                </a:solidFill>
              </a:rPr>
              <a:t>Romania,</a:t>
            </a:r>
          </a:p>
          <a:p>
            <a:pPr algn="ctr"/>
            <a:r>
              <a:rPr lang="de-DE" b="1" dirty="0" smtClean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0" name="Rechteck 19"/>
          <p:cNvSpPr/>
          <p:nvPr/>
        </p:nvSpPr>
        <p:spPr>
          <a:xfrm>
            <a:off x="1566212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prstClr val="white">
                    <a:lumMod val="50000"/>
                  </a:prstClr>
                </a:solidFill>
              </a:rPr>
              <a:t>Spain</a:t>
            </a: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AETESS, 8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388555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prstClr val="white">
                    <a:lumMod val="50000"/>
                  </a:prstClr>
                </a:solidFill>
              </a:rPr>
              <a:t>Sweden</a:t>
            </a:r>
            <a:endParaRPr lang="de-DE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SAFE, 23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280988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prstClr val="white">
                    <a:lumMod val="50000"/>
                  </a:prstClr>
                </a:solidFill>
              </a:rPr>
              <a:t>Switzerland</a:t>
            </a:r>
            <a:endParaRPr lang="de-DE" dirty="0" smtClean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Infra, 37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7103331" y="5045285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prstClr val="white">
                    <a:lumMod val="50000"/>
                  </a:prstClr>
                </a:solidFill>
              </a:rPr>
              <a:t>UK</a:t>
            </a:r>
          </a:p>
          <a:p>
            <a:pPr algn="ctr"/>
            <a:r>
              <a:rPr lang="de-DE" dirty="0" smtClean="0">
                <a:solidFill>
                  <a:prstClr val="white"/>
                </a:solidFill>
              </a:rPr>
              <a:t>FPS, 19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7075911" y="1423377"/>
            <a:ext cx="1401802" cy="766173"/>
          </a:xfrm>
          <a:prstGeom prst="rect">
            <a:avLst/>
          </a:prstGeom>
          <a:solidFill>
            <a:srgbClr val="C1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prstClr val="white">
                    <a:lumMod val="50000"/>
                  </a:prstClr>
                </a:solidFill>
              </a:rPr>
              <a:t>Denmark</a:t>
            </a:r>
            <a:endParaRPr lang="de-DE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de-DE" b="1" dirty="0" smtClean="0">
                <a:solidFill>
                  <a:prstClr val="white"/>
                </a:solidFill>
              </a:rPr>
              <a:t> 3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906402" y="5949280"/>
            <a:ext cx="2698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Total:        16 Federations</a:t>
            </a:r>
          </a:p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	370 Contractors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6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259631" y="332656"/>
            <a:ext cx="2304257" cy="4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Mission 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14446" y="3068960"/>
            <a:ext cx="76787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Mission shall be achieved by:</a:t>
            </a:r>
          </a:p>
          <a:p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mprove 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standards of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workmanship, technical competence,   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afety and innovation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Create and maintain an effective networking amongst the Members of  the 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ederation and  with its Stakeholders   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Express 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point of view of its members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the European  Commission,  Authorities, Professional Institutions and other Federations and  Third Parties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59630" y="2348880"/>
            <a:ext cx="2304257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Objectives</a:t>
            </a:r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59631" y="980728"/>
            <a:ext cx="7633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Promote the common interest of  the Members  of the  Federation  to achieve a high professional standing of Special Foundations in Europe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Presidents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71640" y="1232264"/>
            <a:ext cx="71167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1989 – 1992	UK		P. Thornton</a:t>
            </a: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1992 – 1994	France		J.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Benatar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1994 – 1997	Germany		P.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Arz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1997 – 1999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G.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Trevisani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1999 – 2001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Greece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G.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Matras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2001 – 2003	UK		D. Sherwood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2003 – 2005	Germany		M. Stocker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2005 – 2007	France		P.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Runacher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2007 – 2009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Netherlands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P. De Kort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2009 – 2011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Belgium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Bottieau</a:t>
            </a:r>
            <a:endParaRPr lang="de-DE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2011 – 2013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S.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Trevisani</a:t>
            </a:r>
            <a:endParaRPr lang="de-DE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2013 – 2015	UK		C.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Primett</a:t>
            </a:r>
            <a:endParaRPr lang="de-DE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2015 – 2017	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Germany		H.-J. Bliss</a:t>
            </a:r>
            <a:endParaRPr lang="de-DE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49777" y="1052736"/>
            <a:ext cx="43303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President: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Hans-Joachim Bliss, HDB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(G) </a:t>
            </a:r>
            <a:endParaRPr lang="de-DE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Vice </a:t>
            </a:r>
            <a:r>
              <a:rPr lang="de-DE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 Candela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AETESS  (Es)</a:t>
            </a:r>
            <a:endParaRPr lang="de-DE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 </a:t>
            </a:r>
            <a:r>
              <a:rPr lang="de-DE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</a:t>
            </a:r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 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Falk, VÖBU (A)</a:t>
            </a:r>
          </a:p>
          <a:p>
            <a:endParaRPr lang="de-DE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de-DE" sz="2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Olivier Peter, SOFFONS (F)</a:t>
            </a:r>
          </a:p>
          <a:p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Stefano </a:t>
            </a:r>
            <a:r>
              <a:rPr lang="de-DE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Trevisani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AIF (I)</a:t>
            </a:r>
            <a:endParaRPr lang="de-DE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 Past President: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Primett</a:t>
            </a:r>
            <a:r>
              <a:rPr lang="de-DE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FPS (UK)</a:t>
            </a:r>
            <a:endParaRPr lang="de-D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1259632" y="1268760"/>
            <a:ext cx="73448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Austria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Hungary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Romania	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 E Falk			Mr. B.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Gombos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C. Vazquez</a:t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VÖBU			AVS	</a:t>
            </a:r>
          </a:p>
          <a:p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Belgium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Spain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 M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Bottiau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M. Ziller		Mr. J. Candela</a:t>
            </a:r>
          </a:p>
          <a:p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ABEF			AIF			AETESS</a:t>
            </a:r>
          </a:p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Czech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Republic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Netherlands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Sweden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J.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Ricica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H. de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Koning</a:t>
            </a: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Mr. P. Land</a:t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DSZS.			NVAF			SAFE</a:t>
            </a:r>
          </a:p>
          <a:p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Denmark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Poland</a:t>
            </a:r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Switzerland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L. Rande		Mr. P. Nowak		Mr. R. Stump</a:t>
            </a:r>
          </a:p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PZWFS 			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Infra</a:t>
            </a:r>
            <a:endParaRPr lang="de-DE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France			Portugal			United </a:t>
            </a:r>
            <a:r>
              <a:rPr lang="de-DE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Kingdom</a:t>
            </a:r>
            <a:endParaRPr lang="de-DE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P.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Liausu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Mr. I. Rosa		Mr. C.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Primett</a:t>
            </a:r>
            <a:endParaRPr lang="de-DE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SOFFONS					FPS</a:t>
            </a:r>
          </a:p>
          <a:p>
            <a:r>
              <a:rPr lang="de-DE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Germany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Mr. U. </a:t>
            </a:r>
            <a:r>
              <a:rPr lang="de-DE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Hinzmann</a:t>
            </a: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HDB</a:t>
            </a:r>
            <a:endParaRPr lang="de-DE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de-DE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1249786" y="1052736"/>
            <a:ext cx="778671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Standards of </a:t>
            </a:r>
            <a:r>
              <a:rPr lang="en-US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agreed by the EFFC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statement of Standards of </a:t>
            </a:r>
            <a:r>
              <a:rPr lang="en-US" sz="1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has been developed and adopted by the EFFC. Each National Federation or Group is requested to consider and adopt this Standard.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National Federations or Groups are requested to recommend the Statement to their individual corporate Members for adoption, at an individual level in their market place.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Ethics cannot be enforced. A high ethical standard is a target to be aspired to and worked towards in the improvement of our market place. </a:t>
            </a:r>
          </a:p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A. Key values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undertakes: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show integrity towards public and/or private clients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observe all relevant legislation and regulations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 to participate in price fixing or securing contracts to the disadvantage of the public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make no payments to clients directly or indirectly related to a contract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demonstrate honesty and transparency in pricing, in drawing up contracts and in preparing invoices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reject illegal employment practices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 </a:t>
            </a:r>
          </a:p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 Customer satisfaction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 to </a:t>
            </a:r>
            <a:r>
              <a:rPr lang="en-US" sz="1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endeavour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ensure: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on-time delivery of contracted services tailored to the customer's needs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honesty and frankness in all phases of construction 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</a:t>
            </a:r>
          </a:p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 Job satisfaction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 to: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give employee safety top priority on the construction site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 training to employees at all levels of the company 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</a:t>
            </a:r>
          </a:p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D. Environmental protection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company undertakes to: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encourage the development and application of environmentally friendly </a:t>
            </a:r>
            <a:endParaRPr 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/>
          <p:cNvSpPr>
            <a:spLocks noGrp="1"/>
          </p:cNvSpPr>
          <p:nvPr>
            <p:ph type="ctrTitle"/>
          </p:nvPr>
        </p:nvSpPr>
        <p:spPr>
          <a:xfrm>
            <a:off x="1187624" y="195365"/>
            <a:ext cx="6480721" cy="713356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mtu\AppData\Local\Microsoft\Windows\Temporary Internet Files\Content.Outlook\A61X2G0K\Unbenann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6" y="-1084"/>
            <a:ext cx="900000" cy="686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..\..\logos\effc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005086" cy="4320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1249786" y="1052736"/>
            <a:ext cx="778671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Introduction 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4625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Sustainable development is development that meets the needs of the present without compromising the ability of future generations to meet their own needs.   </a:t>
            </a:r>
          </a:p>
          <a:p>
            <a:pPr marL="174625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EFFC further defines Sustainable Development as:-</a:t>
            </a:r>
          </a:p>
          <a:p>
            <a:pPr marL="174625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Maintenance of a healthy economic environment; prudent use of natural resources; social progress which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recognizes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needs of all people; and effective protection of the environment.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The Principles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1938" indent="-87313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Consider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promote sustainability in its broad social, economic and environmental context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in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aspects of foundation industry related activity</a:t>
            </a:r>
          </a:p>
          <a:p>
            <a:pPr marL="174625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Develop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opportunities to make positive contributions to the environment</a:t>
            </a:r>
          </a:p>
          <a:p>
            <a:pPr marL="261938" indent="-87313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Promote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elements required for foundation industry stakeholders to engage in productive work, the creation of wealth and a good quality of life for all</a:t>
            </a:r>
          </a:p>
          <a:p>
            <a:pPr marL="261938" indent="-87313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Promote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good safety, health and well-being combined with personal development throughout the foundation industry</a:t>
            </a:r>
          </a:p>
          <a:p>
            <a:pPr marL="174625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• Adopt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measures and processes to prevent adverse environmental impacts</a:t>
            </a:r>
          </a:p>
          <a:p>
            <a:pPr marL="174625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 EFFC 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Commitments</a:t>
            </a:r>
          </a:p>
          <a:p>
            <a:pPr marL="261938" indent="-87313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Commitments are divided into three sections:-</a:t>
            </a:r>
          </a:p>
          <a:p>
            <a:pPr marL="261938"/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61938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A.	The Environment</a:t>
            </a:r>
          </a:p>
          <a:p>
            <a:pPr marL="261938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B.	Stakeholders</a:t>
            </a:r>
          </a:p>
          <a:p>
            <a:pPr marL="261938"/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	The Marketplace</a:t>
            </a:r>
          </a:p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FC_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EFFC_template</Template>
  <TotalTime>0</TotalTime>
  <Words>767</Words>
  <Application>Microsoft Office PowerPoint</Application>
  <PresentationFormat>Bildschirmpräsentation (4:3)</PresentationFormat>
  <Paragraphs>203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EFFC_template</vt:lpstr>
      <vt:lpstr>European Federation of Foundation  Contractors - EFFC</vt:lpstr>
      <vt:lpstr>The Federation of Foundation Contractors represents companies in 16 European countries. Members are Specialist  Foundation Contractors which are organised and represented either through  National Federations or by a National Coordinator  representing that country. </vt:lpstr>
      <vt:lpstr>Members</vt:lpstr>
      <vt:lpstr>PowerPoint-Präsentation</vt:lpstr>
      <vt:lpstr>Presidents</vt:lpstr>
      <vt:lpstr>Officers</vt:lpstr>
      <vt:lpstr>Executive Committee</vt:lpstr>
      <vt:lpstr>Code of Conduct</vt:lpstr>
      <vt:lpstr>Sustainability</vt:lpstr>
      <vt:lpstr>Working Groups</vt:lpstr>
      <vt:lpstr>Technical</vt:lpstr>
      <vt:lpstr>HSE</vt:lpstr>
      <vt:lpstr>Contracts</vt:lpstr>
    </vt:vector>
  </TitlesOfParts>
  <Company>BAUER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Federation of Foundation  Contractors - EFFC</dc:title>
  <dc:creator>Matschiner Manuela</dc:creator>
  <cp:lastModifiedBy>Bliss Hans-Joachim</cp:lastModifiedBy>
  <cp:revision>14</cp:revision>
  <dcterms:created xsi:type="dcterms:W3CDTF">2015-06-22T12:06:05Z</dcterms:created>
  <dcterms:modified xsi:type="dcterms:W3CDTF">2015-10-23T09:20:27Z</dcterms:modified>
</cp:coreProperties>
</file>